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slideLayouts/slideLayout102.xml" ContentType="application/vnd.openxmlformats-officedocument.presentationml.slideLayout+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Masters/slideMaster8.xml" ContentType="application/vnd.openxmlformats-officedocument.presentationml.slideMaster+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Default Extension="png" ContentType="image/png"/>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notesSlides/notesSlide18.xml" ContentType="application/vnd.openxmlformats-officedocument.presentationml.notesSlide+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slides/slide79.xml" ContentType="application/vnd.openxmlformats-officedocument.presentationml.slide+xml"/>
  <Override PartName="/ppt/theme/theme8.xml" ContentType="application/vnd.openxmlformats-officedocument.them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s/slide98.xml" ContentType="application/vnd.openxmlformats-officedocument.presentationml.slide+xml"/>
  <Override PartName="/ppt/theme/theme9.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s/slide48.xml" ContentType="application/vnd.openxmlformats-officedocument.presentationml.slide+xml"/>
  <Override PartName="/ppt/slides/slide95.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Default Extension="wdp" ContentType="image/vnd.ms-photo"/>
  <Override PartName="/ppt/slideMasters/slideMaster9.xml" ContentType="application/vnd.openxmlformats-officedocument.presentationml.slideMaster+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Layouts/slideLayout99.xml" ContentType="application/vnd.openxmlformats-officedocument.presentationml.slideLayout+xml"/>
  <Override PartName="/ppt/slides/slide78.xml" ContentType="application/vnd.openxmlformats-officedocument.presentationml.slide+xml"/>
  <Override PartName="/ppt/slideLayouts/slideLayout88.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32" r:id="rId7"/>
    <p:sldMasterId id="2147483744" r:id="rId8"/>
    <p:sldMasterId id="2147483756" r:id="rId9"/>
    <p:sldMasterId id="2147483768" r:id="rId10"/>
  </p:sldMasterIdLst>
  <p:notesMasterIdLst>
    <p:notesMasterId r:id="rId109"/>
  </p:notesMasterIdLst>
  <p:sldIdLst>
    <p:sldId id="398" r:id="rId11"/>
    <p:sldId id="258" r:id="rId12"/>
    <p:sldId id="259" r:id="rId13"/>
    <p:sldId id="260" r:id="rId14"/>
    <p:sldId id="262" r:id="rId15"/>
    <p:sldId id="261" r:id="rId16"/>
    <p:sldId id="300" r:id="rId17"/>
    <p:sldId id="411" r:id="rId18"/>
    <p:sldId id="442" r:id="rId19"/>
    <p:sldId id="395" r:id="rId20"/>
    <p:sldId id="264" r:id="rId21"/>
    <p:sldId id="265" r:id="rId22"/>
    <p:sldId id="266" r:id="rId23"/>
    <p:sldId id="267" r:id="rId24"/>
    <p:sldId id="268" r:id="rId25"/>
    <p:sldId id="440" r:id="rId26"/>
    <p:sldId id="441" r:id="rId27"/>
    <p:sldId id="362" r:id="rId28"/>
    <p:sldId id="273" r:id="rId29"/>
    <p:sldId id="399" r:id="rId30"/>
    <p:sldId id="275" r:id="rId31"/>
    <p:sldId id="276" r:id="rId32"/>
    <p:sldId id="415" r:id="rId33"/>
    <p:sldId id="277" r:id="rId34"/>
    <p:sldId id="278" r:id="rId35"/>
    <p:sldId id="279" r:id="rId36"/>
    <p:sldId id="280" r:id="rId37"/>
    <p:sldId id="363" r:id="rId38"/>
    <p:sldId id="416" r:id="rId39"/>
    <p:sldId id="282" r:id="rId40"/>
    <p:sldId id="364" r:id="rId41"/>
    <p:sldId id="284" r:id="rId42"/>
    <p:sldId id="365" r:id="rId43"/>
    <p:sldId id="286" r:id="rId44"/>
    <p:sldId id="366" r:id="rId45"/>
    <p:sldId id="417" r:id="rId46"/>
    <p:sldId id="419" r:id="rId47"/>
    <p:sldId id="288" r:id="rId48"/>
    <p:sldId id="289" r:id="rId49"/>
    <p:sldId id="418" r:id="rId50"/>
    <p:sldId id="407" r:id="rId51"/>
    <p:sldId id="301" r:id="rId52"/>
    <p:sldId id="373" r:id="rId53"/>
    <p:sldId id="375" r:id="rId54"/>
    <p:sldId id="376" r:id="rId55"/>
    <p:sldId id="377" r:id="rId56"/>
    <p:sldId id="380" r:id="rId57"/>
    <p:sldId id="381" r:id="rId58"/>
    <p:sldId id="382" r:id="rId59"/>
    <p:sldId id="408" r:id="rId60"/>
    <p:sldId id="367" r:id="rId61"/>
    <p:sldId id="400" r:id="rId62"/>
    <p:sldId id="383" r:id="rId63"/>
    <p:sldId id="401" r:id="rId64"/>
    <p:sldId id="402" r:id="rId65"/>
    <p:sldId id="386" r:id="rId66"/>
    <p:sldId id="403" r:id="rId67"/>
    <p:sldId id="404" r:id="rId68"/>
    <p:sldId id="389" r:id="rId69"/>
    <p:sldId id="405" r:id="rId70"/>
    <p:sldId id="406" r:id="rId71"/>
    <p:sldId id="392" r:id="rId72"/>
    <p:sldId id="314" r:id="rId73"/>
    <p:sldId id="420" r:id="rId74"/>
    <p:sldId id="315" r:id="rId75"/>
    <p:sldId id="348" r:id="rId76"/>
    <p:sldId id="349" r:id="rId77"/>
    <p:sldId id="350" r:id="rId78"/>
    <p:sldId id="421" r:id="rId79"/>
    <p:sldId id="396" r:id="rId80"/>
    <p:sldId id="319" r:id="rId81"/>
    <p:sldId id="424" r:id="rId82"/>
    <p:sldId id="425" r:id="rId83"/>
    <p:sldId id="426" r:id="rId84"/>
    <p:sldId id="435" r:id="rId85"/>
    <p:sldId id="436" r:id="rId86"/>
    <p:sldId id="321" r:id="rId87"/>
    <p:sldId id="351" r:id="rId88"/>
    <p:sldId id="394" r:id="rId89"/>
    <p:sldId id="434" r:id="rId90"/>
    <p:sldId id="352" r:id="rId91"/>
    <p:sldId id="327" r:id="rId92"/>
    <p:sldId id="397" r:id="rId93"/>
    <p:sldId id="328" r:id="rId94"/>
    <p:sldId id="330" r:id="rId95"/>
    <p:sldId id="331" r:id="rId96"/>
    <p:sldId id="353" r:id="rId97"/>
    <p:sldId id="333" r:id="rId98"/>
    <p:sldId id="335" r:id="rId99"/>
    <p:sldId id="336" r:id="rId100"/>
    <p:sldId id="409" r:id="rId101"/>
    <p:sldId id="358" r:id="rId102"/>
    <p:sldId id="357" r:id="rId103"/>
    <p:sldId id="342" r:id="rId104"/>
    <p:sldId id="437" r:id="rId105"/>
    <p:sldId id="343" r:id="rId106"/>
    <p:sldId id="344" r:id="rId107"/>
    <p:sldId id="438" r:id="rId10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663300"/>
    <a:srgbClr val="B40000"/>
    <a:srgbClr val="F1F5E7"/>
    <a:srgbClr val="2DC8FF"/>
    <a:srgbClr val="8E0000"/>
    <a:srgbClr val="71AE0E"/>
    <a:srgbClr val="FF9999"/>
    <a:srgbClr val="99CC00"/>
    <a:srgbClr val="E2FF8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481" autoAdjust="0"/>
    <p:restoredTop sz="94660"/>
  </p:normalViewPr>
  <p:slideViewPr>
    <p:cSldViewPr snapToObjects="1">
      <p:cViewPr varScale="1">
        <p:scale>
          <a:sx n="65" d="100"/>
          <a:sy n="65" d="100"/>
        </p:scale>
        <p:origin x="-1506" y="-11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07" Type="http://schemas.openxmlformats.org/officeDocument/2006/relationships/slide" Target="slides/slide97.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slide" Target="slides/slide92.xml"/><Relationship Id="rId110"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13"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notesMaster" Target="notesMasters/notesMaster1.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2017/4/17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p14="http://schemas.microsoft.com/office/powerpoint/2010/main" xmlns=""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2</a:t>
            </a:fld>
            <a:endParaRPr lang="zh-CN" altLang="en-US"/>
          </a:p>
        </p:txBody>
      </p:sp>
    </p:spTree>
    <p:extLst>
      <p:ext uri="{BB962C8B-B14F-4D97-AF65-F5344CB8AC3E}">
        <p14:creationId xmlns:p14="http://schemas.microsoft.com/office/powerpoint/2010/main" xmlns="" val="2442968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14</a:t>
            </a:fld>
            <a:endParaRPr lang="zh-CN" altLang="en-US"/>
          </a:p>
        </p:txBody>
      </p:sp>
    </p:spTree>
    <p:extLst>
      <p:ext uri="{BB962C8B-B14F-4D97-AF65-F5344CB8AC3E}">
        <p14:creationId xmlns:p14="http://schemas.microsoft.com/office/powerpoint/2010/main" xmlns="" val="238201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25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26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27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29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上面挤，下面空</a:t>
            </a:r>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30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31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32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33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6</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37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38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39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40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41</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42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44</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47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50</a:t>
            </a:fld>
            <a:endParaRPr lang="en-US" altLang="zh-CN" sz="1200">
              <a:latin typeface="+mn-lt"/>
              <a:ea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51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52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54</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55</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意群提示字号小么？</a:t>
            </a:r>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56</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框框有点多，页面不够简洁，下同</a:t>
            </a:r>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57</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58</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60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61</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65</a:t>
            </a:fld>
            <a:endParaRPr lang="zh-CN" altLang="en-US"/>
          </a:p>
        </p:txBody>
      </p:sp>
    </p:spTree>
    <p:extLst>
      <p:ext uri="{BB962C8B-B14F-4D97-AF65-F5344CB8AC3E}">
        <p14:creationId xmlns:p14="http://schemas.microsoft.com/office/powerpoint/2010/main" xmlns="" val="3770919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70</a:t>
            </a:fld>
            <a:endParaRPr lang="zh-CN" altLang="en-US"/>
          </a:p>
        </p:txBody>
      </p:sp>
    </p:spTree>
    <p:extLst>
      <p:ext uri="{BB962C8B-B14F-4D97-AF65-F5344CB8AC3E}">
        <p14:creationId xmlns:p14="http://schemas.microsoft.com/office/powerpoint/2010/main" xmlns="" val="876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71</a:t>
            </a:fld>
            <a:endParaRPr lang="zh-CN" altLang="en-US"/>
          </a:p>
        </p:txBody>
      </p:sp>
    </p:spTree>
    <p:extLst>
      <p:ext uri="{BB962C8B-B14F-4D97-AF65-F5344CB8AC3E}">
        <p14:creationId xmlns:p14="http://schemas.microsoft.com/office/powerpoint/2010/main" xmlns="" val="87625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72</a:t>
            </a:fld>
            <a:endParaRPr lang="zh-CN" altLang="en-US"/>
          </a:p>
        </p:txBody>
      </p:sp>
    </p:spTree>
    <p:extLst>
      <p:ext uri="{BB962C8B-B14F-4D97-AF65-F5344CB8AC3E}">
        <p14:creationId xmlns:p14="http://schemas.microsoft.com/office/powerpoint/2010/main" xmlns="" val="8762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73</a:t>
            </a:fld>
            <a:endParaRPr lang="zh-CN" altLang="en-US"/>
          </a:p>
        </p:txBody>
      </p:sp>
    </p:spTree>
    <p:extLst>
      <p:ext uri="{BB962C8B-B14F-4D97-AF65-F5344CB8AC3E}">
        <p14:creationId xmlns:p14="http://schemas.microsoft.com/office/powerpoint/2010/main" xmlns="" val="8762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74</a:t>
            </a:fld>
            <a:endParaRPr lang="zh-CN" altLang="en-US"/>
          </a:p>
        </p:txBody>
      </p:sp>
    </p:spTree>
    <p:extLst>
      <p:ext uri="{BB962C8B-B14F-4D97-AF65-F5344CB8AC3E}">
        <p14:creationId xmlns:p14="http://schemas.microsoft.com/office/powerpoint/2010/main" xmlns="" val="87625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76</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78</a:t>
            </a:fld>
            <a:endParaRPr lang="zh-CN" altLang="en-US"/>
          </a:p>
        </p:txBody>
      </p:sp>
    </p:spTree>
    <p:extLst>
      <p:ext uri="{BB962C8B-B14F-4D97-AF65-F5344CB8AC3E}">
        <p14:creationId xmlns:p14="http://schemas.microsoft.com/office/powerpoint/2010/main" xmlns="" val="3316377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80</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81</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85</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90</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96</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6649999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05923396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4560910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8042949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321913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4614356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9863360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7233660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0807519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76892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1245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98900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117700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992788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877993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920920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14009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049224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52476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029642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189091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840910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2283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080337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7725539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8641285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96436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269425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78328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920309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299042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239393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6867334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528543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6988419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026638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6255175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363324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678216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2615097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2142528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7693472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476850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8922134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49336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5590888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8770976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0138127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69494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2017/4/17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804091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36053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130672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23751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2644724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593183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1256796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9942494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7294491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676049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3436374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872921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0303845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514779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4947702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1979747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4979088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9187147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841873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778296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3107557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38944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881138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5326348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993209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1867804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8128558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935530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6358660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384775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2101721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1604643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7814123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3575604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887637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6670571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696485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4184166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0441778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68267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218263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9178075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4603686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8416673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772031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2285376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292420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3459889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9506799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28901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2017/4/17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76642816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422655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5971396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8280517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08715155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68605052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4438089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69020056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2017/4/17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42735589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1.jpeg"/><Relationship Id="rId3" Type="http://schemas.openxmlformats.org/officeDocument/2006/relationships/slide" Target="slide11.xml"/><Relationship Id="rId7" Type="http://schemas.openxmlformats.org/officeDocument/2006/relationships/slide" Target="slide12.xml"/><Relationship Id="rId12"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90.xml"/><Relationship Id="rId6" Type="http://schemas.microsoft.com/office/2007/relationships/hdphoto" Target="../media/hdphoto2.wdp"/><Relationship Id="rId11" Type="http://schemas.openxmlformats.org/officeDocument/2006/relationships/image" Target="../media/image20.jpeg"/><Relationship Id="rId10" Type="http://schemas.openxmlformats.org/officeDocument/2006/relationships/slide" Target="slide13.xml"/><Relationship Id="rId4" Type="http://schemas.openxmlformats.org/officeDocument/2006/relationships/image" Target="../media/image14.png"/><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20.jpe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slide" Target="slide10.xml"/><Relationship Id="rId4" Type="http://schemas.openxmlformats.org/officeDocument/2006/relationships/image" Target="../media/image20.jpeg"/><Relationship Id="rId9" Type="http://schemas.openxmlformats.org/officeDocument/2006/relationships/slide" Target="slide6.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1.png"/><Relationship Id="rId7"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10" Type="http://schemas.openxmlformats.org/officeDocument/2006/relationships/image" Target="../media/image11.jpeg"/><Relationship Id="rId4" Type="http://schemas.openxmlformats.org/officeDocument/2006/relationships/image" Target="../media/image14.png"/><Relationship Id="rId9" Type="http://schemas.openxmlformats.org/officeDocument/2006/relationships/slide" Target="slide10.xml"/></Relationships>
</file>

<file path=ppt/slides/_rels/slide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5.xml"/><Relationship Id="rId4" Type="http://schemas.openxmlformats.org/officeDocument/2006/relationships/image" Target="../media/image22.png"/><Relationship Id="rId9"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6.png"/><Relationship Id="rId7" Type="http://schemas.openxmlformats.org/officeDocument/2006/relationships/slide" Target="slide7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20.xml"/><Relationship Id="rId10" Type="http://schemas.openxmlformats.org/officeDocument/2006/relationships/image" Target="../media/image28.jpeg"/><Relationship Id="rId4" Type="http://schemas.openxmlformats.org/officeDocument/2006/relationships/image" Target="../media/image27.png"/><Relationship Id="rId9" Type="http://schemas.openxmlformats.org/officeDocument/2006/relationships/image" Target="../media/image11.jpeg"/></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slide" Target="slide90.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slide" Target="slide3.xml"/><Relationship Id="rId4" Type="http://schemas.openxmlformats.org/officeDocument/2006/relationships/slide" Target="slide82.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0.png"/><Relationship Id="rId7"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5.xml"/><Relationship Id="rId7" Type="http://schemas.microsoft.com/office/2007/relationships/hdphoto" Target="../media/hdphoto2.wdp"/><Relationship Id="rId12"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1.jpeg"/><Relationship Id="rId5" Type="http://schemas.openxmlformats.org/officeDocument/2006/relationships/slide" Target="slide6.xml"/><Relationship Id="rId10" Type="http://schemas.openxmlformats.org/officeDocument/2006/relationships/slide" Target="slide3.xml"/><Relationship Id="rId4" Type="http://schemas.openxmlformats.org/officeDocument/2006/relationships/image" Target="../media/image13.png"/><Relationship Id="rId9"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11.jpeg"/><Relationship Id="rId4" Type="http://schemas.openxmlformats.org/officeDocument/2006/relationships/slide" Target="slide19.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slide" Target="slide19.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bodylanguage.3gp" TargetMode="Externa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ideo" Target="file:///D:\wangyj\&#25480;&#35838;\&#21414;&#38376;&#26657;&#21306;\Book%203\&#26032;&#35270;&#37326;&#35835;&#20889;&#25945;&#31243;3&#65288;&#31532;&#19977;&#29256;&#65289;\B3U4\Unit%204%20section%20B\travel%20alone.avi" TargetMode="External"/><Relationship Id="rId6" Type="http://schemas.openxmlformats.org/officeDocument/2006/relationships/image" Target="../media/image15.jpeg"/><Relationship Id="rId5" Type="http://schemas.openxmlformats.org/officeDocument/2006/relationships/slide" Target="slide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0.pn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6.xml"/><Relationship Id="rId5" Type="http://schemas.microsoft.com/office/2007/relationships/hdphoto" Target="../media/hdphoto2.wdp"/><Relationship Id="rId4" Type="http://schemas.openxmlformats.org/officeDocument/2006/relationships/image" Target="../media/image14.png"/><Relationship Id="rId9"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6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jpe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41.jpeg"/><Relationship Id="rId1" Type="http://schemas.openxmlformats.org/officeDocument/2006/relationships/slideLayout" Target="../slideLayouts/slideLayout24.xml"/><Relationship Id="rId5" Type="http://schemas.openxmlformats.org/officeDocument/2006/relationships/image" Target="../media/image40.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5.jpeg"/><Relationship Id="rId7"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6.xml"/><Relationship Id="rId5" Type="http://schemas.microsoft.com/office/2007/relationships/hdphoto" Target="../media/hdphoto2.wdp"/><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71.xml"/><Relationship Id="rId7" Type="http://schemas.openxmlformats.org/officeDocument/2006/relationships/image" Target="../media/image43.jpe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slide" Target="slide77.xml"/><Relationship Id="rId5" Type="http://schemas.openxmlformats.org/officeDocument/2006/relationships/slide" Target="slide75.xml"/><Relationship Id="rId4" Type="http://schemas.openxmlformats.org/officeDocument/2006/relationships/image" Target="../media/image42.png"/><Relationship Id="rId9" Type="http://schemas.openxmlformats.org/officeDocument/2006/relationships/image" Target="../media/image11.jpeg"/></Relationships>
</file>

<file path=ppt/slides/_rels/slide71.xml.rels><?xml version="1.0" encoding="UTF-8" standalone="yes"?>
<Relationships xmlns="http://schemas.openxmlformats.org/package/2006/relationships"><Relationship Id="rId3" Type="http://schemas.openxmlformats.org/officeDocument/2006/relationships/slide" Target="slide70.xml"/><Relationship Id="rId7" Type="http://schemas.openxmlformats.org/officeDocument/2006/relationships/slide" Target="slide6.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3.jpeg"/><Relationship Id="rId4" Type="http://schemas.openxmlformats.org/officeDocument/2006/relationships/image" Target="../media/image11.jpeg"/></Relationships>
</file>

<file path=ppt/slides/_rels/slide72.xml.rels><?xml version="1.0" encoding="UTF-8" standalone="yes"?>
<Relationships xmlns="http://schemas.openxmlformats.org/package/2006/relationships"><Relationship Id="rId3" Type="http://schemas.openxmlformats.org/officeDocument/2006/relationships/slide" Target="slide70.xml"/><Relationship Id="rId7" Type="http://schemas.openxmlformats.org/officeDocument/2006/relationships/slide" Target="slide6.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3.jpeg"/><Relationship Id="rId4" Type="http://schemas.openxmlformats.org/officeDocument/2006/relationships/image" Target="../media/image11.jpeg"/></Relationships>
</file>

<file path=ppt/slides/_rels/slide73.xml.rels><?xml version="1.0" encoding="UTF-8" standalone="yes"?>
<Relationships xmlns="http://schemas.openxmlformats.org/package/2006/relationships"><Relationship Id="rId3" Type="http://schemas.openxmlformats.org/officeDocument/2006/relationships/slide" Target="slide70.xml"/><Relationship Id="rId7" Type="http://schemas.openxmlformats.org/officeDocument/2006/relationships/slide" Target="slide6.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3.jpeg"/><Relationship Id="rId4" Type="http://schemas.openxmlformats.org/officeDocument/2006/relationships/image" Target="../media/image11.jpeg"/></Relationships>
</file>

<file path=ppt/slides/_rels/slide74.xml.rels><?xml version="1.0" encoding="UTF-8" standalone="yes"?>
<Relationships xmlns="http://schemas.openxmlformats.org/package/2006/relationships"><Relationship Id="rId3" Type="http://schemas.openxmlformats.org/officeDocument/2006/relationships/slide" Target="slide70.xml"/><Relationship Id="rId7" Type="http://schemas.openxmlformats.org/officeDocument/2006/relationships/slide" Target="slide6.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3.jpeg"/><Relationship Id="rId4" Type="http://schemas.openxmlformats.org/officeDocument/2006/relationships/image" Target="../media/image11.jpeg"/></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1.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slide" Target="slide70.xml"/><Relationship Id="rId5" Type="http://schemas.openxmlformats.org/officeDocument/2006/relationships/image" Target="../media/image43.jpeg"/><Relationship Id="rId4" Type="http://schemas.openxmlformats.org/officeDocument/2006/relationships/slide" Target="slide6.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1.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slide" Target="slide70.xml"/><Relationship Id="rId5" Type="http://schemas.openxmlformats.org/officeDocument/2006/relationships/image" Target="../media/image43.jpeg"/><Relationship Id="rId4" Type="http://schemas.openxmlformats.org/officeDocument/2006/relationships/slide" Target="slide6.xml"/></Relationships>
</file>

<file path=ppt/slides/_rels/slide7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6.xml"/><Relationship Id="rId1" Type="http://schemas.openxmlformats.org/officeDocument/2006/relationships/slideLayout" Target="../slideLayouts/slideLayout35.xml"/><Relationship Id="rId4" Type="http://schemas.openxmlformats.org/officeDocument/2006/relationships/image" Target="../media/image44.jpeg"/></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1.jpeg"/><Relationship Id="rId2" Type="http://schemas.openxmlformats.org/officeDocument/2006/relationships/slide" Target="slide81.xml"/><Relationship Id="rId1" Type="http://schemas.openxmlformats.org/officeDocument/2006/relationships/slideLayout" Target="../slideLayouts/slideLayout79.xml"/><Relationship Id="rId6" Type="http://schemas.openxmlformats.org/officeDocument/2006/relationships/slide" Target="slide19.xml"/><Relationship Id="rId5" Type="http://schemas.openxmlformats.org/officeDocument/2006/relationships/image" Target="../media/image43.jpeg"/><Relationship Id="rId4" Type="http://schemas.openxmlformats.org/officeDocument/2006/relationships/slide" Target="slide80.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5.jpeg"/><Relationship Id="rId7"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6.xml"/><Relationship Id="rId5" Type="http://schemas.microsoft.com/office/2007/relationships/hdphoto" Target="../media/hdphoto2.wdp"/><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11.jpeg"/><Relationship Id="rId2" Type="http://schemas.openxmlformats.org/officeDocument/2006/relationships/notesSlide" Target="../notesSlides/notesSlide57.xml"/><Relationship Id="rId1" Type="http://schemas.openxmlformats.org/officeDocument/2006/relationships/slideLayout" Target="../slideLayouts/slideLayout46.xml"/><Relationship Id="rId6" Type="http://schemas.openxmlformats.org/officeDocument/2006/relationships/slide" Target="slide79.xml"/><Relationship Id="rId5" Type="http://schemas.openxmlformats.org/officeDocument/2006/relationships/slide" Target="slide6.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11.jpeg"/><Relationship Id="rId2" Type="http://schemas.openxmlformats.org/officeDocument/2006/relationships/notesSlide" Target="../notesSlides/notesSlide58.xml"/><Relationship Id="rId1" Type="http://schemas.openxmlformats.org/officeDocument/2006/relationships/slideLayout" Target="../slideLayouts/slideLayout46.xml"/><Relationship Id="rId6" Type="http://schemas.openxmlformats.org/officeDocument/2006/relationships/slide" Target="slide79.xml"/><Relationship Id="rId5" Type="http://schemas.openxmlformats.org/officeDocument/2006/relationships/slide" Target="slide6.xml"/><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5.png"/><Relationship Id="rId7" Type="http://schemas.openxmlformats.org/officeDocument/2006/relationships/slide" Target="slide2.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83.xml"/><Relationship Id="rId4" Type="http://schemas.openxmlformats.org/officeDocument/2006/relationships/image" Target="../media/image22.png"/><Relationship Id="rId9" Type="http://schemas.openxmlformats.org/officeDocument/2006/relationships/image" Target="../media/image45.jpeg"/></Relationships>
</file>

<file path=ppt/slides/_rels/slide8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6.png"/><Relationship Id="rId7" Type="http://schemas.openxmlformats.org/officeDocument/2006/relationships/slide" Target="slide82.xml"/><Relationship Id="rId2" Type="http://schemas.openxmlformats.org/officeDocument/2006/relationships/slide" Target="slide84.xml"/><Relationship Id="rId1" Type="http://schemas.openxmlformats.org/officeDocument/2006/relationships/slideLayout" Target="../slideLayouts/slideLayout101.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slide" Target="slide85.xml"/></Relationships>
</file>

<file path=ppt/slides/_rels/slide84.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slide" Target="slide6.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1.jpeg"/><Relationship Id="rId4" Type="http://schemas.openxmlformats.org/officeDocument/2006/relationships/slide" Target="slide83.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slide" Target="slide2.xml"/><Relationship Id="rId4" Type="http://schemas.openxmlformats.org/officeDocument/2006/relationships/image" Target="../media/image51.jpeg"/></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1.jpeg"/><Relationship Id="rId2" Type="http://schemas.openxmlformats.org/officeDocument/2006/relationships/slide" Target="slide88.xml"/><Relationship Id="rId1" Type="http://schemas.openxmlformats.org/officeDocument/2006/relationships/slideLayout" Target="../slideLayouts/slideLayout57.xml"/><Relationship Id="rId6" Type="http://schemas.openxmlformats.org/officeDocument/2006/relationships/slide" Target="slide2.xml"/><Relationship Id="rId5" Type="http://schemas.openxmlformats.org/officeDocument/2006/relationships/image" Target="../media/image51.jpeg"/><Relationship Id="rId4" Type="http://schemas.openxmlformats.org/officeDocument/2006/relationships/slide" Target="slide89.xml"/></Relationships>
</file>

<file path=ppt/slides/_rels/slide88.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47.png"/><Relationship Id="rId4" Type="http://schemas.openxmlformats.org/officeDocument/2006/relationships/image" Target="../media/image11.jpeg"/></Relationships>
</file>

<file path=ppt/slides/_rels/slide8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slide" Target="slide87.xml"/><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4.png"/><Relationship Id="rId7" Type="http://schemas.openxmlformats.org/officeDocument/2006/relationships/slide" Target="slide96.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slide" Target="slide94.xml"/><Relationship Id="rId5" Type="http://schemas.openxmlformats.org/officeDocument/2006/relationships/slide" Target="slide91.xml"/><Relationship Id="rId10" Type="http://schemas.openxmlformats.org/officeDocument/2006/relationships/image" Target="../media/image53.jpeg"/><Relationship Id="rId4" Type="http://schemas.openxmlformats.org/officeDocument/2006/relationships/image" Target="../media/image52.png"/><Relationship Id="rId9" Type="http://schemas.openxmlformats.org/officeDocument/2006/relationships/image" Target="../media/image11.jpeg"/></Relationships>
</file>

<file path=ppt/slides/_rels/slide9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68.xml"/><Relationship Id="rId4" Type="http://schemas.openxmlformats.org/officeDocument/2006/relationships/image" Target="../media/image54.jpeg"/></Relationships>
</file>

<file path=ppt/slides/_rels/slide9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90.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9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3" Type="http://schemas.openxmlformats.org/officeDocument/2006/relationships/hyperlink" Target="bodylanguage.3gp" TargetMode="External"/><Relationship Id="rId2" Type="http://schemas.openxmlformats.org/officeDocument/2006/relationships/slideLayout" Target="../slideLayouts/slideLayout2.xml"/><Relationship Id="rId1" Type="http://schemas.openxmlformats.org/officeDocument/2006/relationships/video" Target="file:///D:\wangyj\&#25480;&#35838;\&#21414;&#38376;&#26657;&#21306;\Book%203\&#26032;&#35270;&#37326;&#35835;&#20889;&#25945;&#31243;3&#65288;&#31532;&#19977;&#29256;&#65289;\B3U4\Unit%204%20section%20B\travel%20alone.avi" TargetMode="External"/><Relationship Id="rId6" Type="http://schemas.openxmlformats.org/officeDocument/2006/relationships/image" Target="../media/image17.png"/><Relationship Id="rId5" Type="http://schemas.openxmlformats.org/officeDocument/2006/relationships/image" Target="../media/image52.png"/><Relationship Id="rId4" Type="http://schemas.openxmlformats.org/officeDocument/2006/relationships/image" Target="../media/image16.png"/></Relationships>
</file>

<file path=ppt/slides/_rels/slide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6.png"/></Relationships>
</file>

<file path=ppt/slides/_rels/slide9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图片 4" descr="新视野大学ppt首页标题字-02.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5057"/>
            <a:ext cx="9144000" cy="1587229"/>
          </a:xfrm>
          <a:prstGeom prst="rect">
            <a:avLst/>
          </a:prstGeom>
        </p:spPr>
      </p:pic>
      <p:sp>
        <p:nvSpPr>
          <p:cNvPr id="11" name="Rectangle 10"/>
          <p:cNvSpPr/>
          <p:nvPr/>
        </p:nvSpPr>
        <p:spPr>
          <a:xfrm>
            <a:off x="0" y="990598"/>
            <a:ext cx="9144000" cy="54000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2" name="Title 1"/>
          <p:cNvSpPr>
            <a:spLocks noGrp="1"/>
          </p:cNvSpPr>
          <p:nvPr>
            <p:ph type="title"/>
          </p:nvPr>
        </p:nvSpPr>
        <p:spPr>
          <a:xfrm>
            <a:off x="391269" y="2558496"/>
            <a:ext cx="2378968" cy="772034"/>
          </a:xfrm>
        </p:spPr>
        <p:txBody>
          <a:bodyPr>
            <a:normAutofit/>
          </a:bodyPr>
          <a:lstStyle/>
          <a:p>
            <a:pPr algn="l"/>
            <a:r>
              <a:rPr lang="en-US" altLang="zh-CN" sz="5000" b="1" baseline="30000" dirty="0" smtClean="0">
                <a:solidFill>
                  <a:srgbClr val="FF6600"/>
                </a:solidFill>
                <a:effectLst>
                  <a:outerShdw blurRad="38100" dist="38100" dir="2700000" algn="tl">
                    <a:srgbClr val="000000">
                      <a:alpha val="43137"/>
                    </a:srgbClr>
                  </a:outerShdw>
                </a:effectLst>
                <a:latin typeface="Helvetica" pitchFamily="34" charset="0"/>
              </a:rPr>
              <a:t>Section B</a:t>
            </a:r>
            <a:r>
              <a:rPr lang="en-US" altLang="zh-CN" b="1" baseline="30000" dirty="0" smtClean="0">
                <a:solidFill>
                  <a:srgbClr val="FF6600"/>
                </a:solidFill>
              </a:rPr>
              <a:t> </a:t>
            </a:r>
            <a:endParaRPr lang="en-US" altLang="zh-CN" b="1" baseline="30000" dirty="0">
              <a:solidFill>
                <a:srgbClr val="FF6600"/>
              </a:solidFill>
            </a:endParaRPr>
          </a:p>
        </p:txBody>
      </p:sp>
      <p:sp>
        <p:nvSpPr>
          <p:cNvPr id="6" name="Rectangle 5"/>
          <p:cNvSpPr/>
          <p:nvPr/>
        </p:nvSpPr>
        <p:spPr>
          <a:xfrm>
            <a:off x="4932040" y="128826"/>
            <a:ext cx="1371601" cy="707886"/>
          </a:xfrm>
          <a:prstGeom prst="rect">
            <a:avLst/>
          </a:prstGeom>
        </p:spPr>
        <p:txBody>
          <a:bodyPr wrap="square">
            <a:spAutoFit/>
          </a:bodyPr>
          <a:lstStyle/>
          <a:p>
            <a:r>
              <a:rPr lang="en-US" sz="4000" b="1" i="1" dirty="0" smtClean="0">
                <a:solidFill>
                  <a:srgbClr val="0B856D"/>
                </a:solidFill>
                <a:effectLst>
                  <a:outerShdw blurRad="50800" dist="38100" dir="2700000" algn="br">
                    <a:srgbClr val="000000">
                      <a:alpha val="43000"/>
                    </a:srgbClr>
                  </a:outerShdw>
                </a:effectLst>
                <a:latin typeface="方正大黑简体"/>
                <a:cs typeface="方正大黑简体"/>
              </a:rPr>
              <a:t>3</a:t>
            </a:r>
            <a:endParaRPr lang="en-US" sz="4000" b="1" i="1" dirty="0">
              <a:solidFill>
                <a:srgbClr val="0B856D"/>
              </a:solidFill>
              <a:effectLst>
                <a:outerShdw blurRad="50800" dist="38100" dir="2700000" algn="br">
                  <a:srgbClr val="000000">
                    <a:alpha val="43000"/>
                  </a:srgbClr>
                </a:outerShdw>
              </a:effectLst>
              <a:latin typeface="方正大黑简体"/>
              <a:cs typeface="方正大黑简体"/>
            </a:endParaRPr>
          </a:p>
        </p:txBody>
      </p:sp>
      <p:grpSp>
        <p:nvGrpSpPr>
          <p:cNvPr id="35" name="组合 34"/>
          <p:cNvGrpSpPr/>
          <p:nvPr/>
        </p:nvGrpSpPr>
        <p:grpSpPr>
          <a:xfrm>
            <a:off x="238125" y="910649"/>
            <a:ext cx="3881510" cy="1354217"/>
            <a:chOff x="238125" y="910649"/>
            <a:chExt cx="3881510" cy="1354217"/>
          </a:xfrm>
        </p:grpSpPr>
        <p:sp>
          <p:nvSpPr>
            <p:cNvPr id="8" name="TextBox 7"/>
            <p:cNvSpPr txBox="1"/>
            <p:nvPr/>
          </p:nvSpPr>
          <p:spPr>
            <a:xfrm>
              <a:off x="762000" y="914400"/>
              <a:ext cx="762000" cy="707886"/>
            </a:xfrm>
            <a:prstGeom prst="rect">
              <a:avLst/>
            </a:prstGeom>
            <a:noFill/>
          </p:spPr>
          <p:txBody>
            <a:bodyPr wrap="square" rtlCol="0">
              <a:spAutoFit/>
            </a:bodyPr>
            <a:lstStyle/>
            <a:p>
              <a:r>
                <a:rPr lang="en-US" altLang="zh-CN" sz="4000" b="1" i="1" dirty="0" smtClean="0">
                  <a:latin typeface="Helvetica" pitchFamily="34" charset="0"/>
                  <a:ea typeface="Arial Unicode MS" pitchFamily="34" charset="-122"/>
                  <a:cs typeface="Helvetica Neue"/>
                </a:rPr>
                <a:t>4</a:t>
              </a:r>
              <a:endParaRPr lang="en-US" sz="4000" dirty="0">
                <a:latin typeface="Helvetica" pitchFamily="34" charset="0"/>
              </a:endParaRPr>
            </a:p>
          </p:txBody>
        </p:sp>
        <p:sp>
          <p:nvSpPr>
            <p:cNvPr id="9" name="TextBox 8"/>
            <p:cNvSpPr txBox="1"/>
            <p:nvPr/>
          </p:nvSpPr>
          <p:spPr>
            <a:xfrm>
              <a:off x="1877546" y="910649"/>
              <a:ext cx="2242089" cy="1354217"/>
            </a:xfrm>
            <a:prstGeom prst="rect">
              <a:avLst/>
            </a:prstGeom>
            <a:noFill/>
          </p:spPr>
          <p:txBody>
            <a:bodyPr wrap="none" rtlCol="0">
              <a:spAutoFit/>
            </a:bodyPr>
            <a:lstStyle/>
            <a:p>
              <a:r>
                <a:rPr lang="en-US" altLang="zh-CN" sz="42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rPr>
                <a:t>Let’s go</a:t>
              </a:r>
              <a:endParaRPr lang="zh-CN" altLang="en-US" sz="4200" spc="300" dirty="0" smtClean="0">
                <a:solidFill>
                  <a:srgbClr val="FFFFFF"/>
                </a:solidFill>
                <a:effectLst>
                  <a:glow rad="101600">
                    <a:schemeClr val="tx1">
                      <a:alpha val="60000"/>
                    </a:schemeClr>
                  </a:glow>
                  <a:outerShdw blurRad="38100" dist="38100" dir="2700000" algn="tl">
                    <a:srgbClr val="000000">
                      <a:alpha val="43137"/>
                    </a:srgbClr>
                  </a:outerShdw>
                </a:effectLst>
                <a:latin typeface="Cooper Black" pitchFamily="18" charset="0"/>
                <a:ea typeface="Arial Unicode MS" pitchFamily="34" charset="-122"/>
                <a:cs typeface="Helvetica Neue"/>
              </a:endParaRPr>
            </a:p>
            <a:p>
              <a:endParaRPr lang="en-US" sz="4000" b="1" dirty="0">
                <a:effectLst>
                  <a:glow rad="101600">
                    <a:schemeClr val="tx1">
                      <a:alpha val="60000"/>
                    </a:schemeClr>
                  </a:glow>
                </a:effectLst>
                <a:latin typeface="Helvetica Neue"/>
                <a:cs typeface="Helvetica Neue"/>
              </a:endParaRPr>
            </a:p>
          </p:txBody>
        </p:sp>
        <p:sp>
          <p:nvSpPr>
            <p:cNvPr id="15" name="TextBox 14"/>
            <p:cNvSpPr txBox="1"/>
            <p:nvPr/>
          </p:nvSpPr>
          <p:spPr>
            <a:xfrm>
              <a:off x="238125" y="1200150"/>
              <a:ext cx="662361" cy="338554"/>
            </a:xfrm>
            <a:prstGeom prst="rect">
              <a:avLst/>
            </a:prstGeom>
            <a:noFill/>
          </p:spPr>
          <p:txBody>
            <a:bodyPr wrap="none" rtlCol="0">
              <a:spAutoFit/>
            </a:bodyPr>
            <a:lstStyle/>
            <a:p>
              <a:r>
                <a:rPr lang="en-US" sz="1600" b="1" i="1" dirty="0" smtClean="0">
                  <a:latin typeface="Helvetica" pitchFamily="34" charset="0"/>
                  <a:cs typeface="Helvetica Neue"/>
                </a:rPr>
                <a:t>UNIT</a:t>
              </a:r>
              <a:endParaRPr lang="en-US" sz="1600" b="1" i="1" dirty="0">
                <a:latin typeface="Helvetica" pitchFamily="34" charset="0"/>
                <a:cs typeface="Helvetica Neue"/>
              </a:endParaRPr>
            </a:p>
          </p:txBody>
        </p:sp>
      </p:grpSp>
      <p:sp>
        <p:nvSpPr>
          <p:cNvPr id="16" name="Isosceles Triangle 15"/>
          <p:cNvSpPr/>
          <p:nvPr/>
        </p:nvSpPr>
        <p:spPr>
          <a:xfrm flipV="1">
            <a:off x="1219201" y="12954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 Box 14"/>
          <p:cNvSpPr txBox="1">
            <a:spLocks noChangeArrowheads="1"/>
          </p:cNvSpPr>
          <p:nvPr/>
        </p:nvSpPr>
        <p:spPr bwMode="auto">
          <a:xfrm>
            <a:off x="2571736" y="2458298"/>
            <a:ext cx="6133778" cy="615553"/>
          </a:xfrm>
          <a:prstGeom prst="rect">
            <a:avLst/>
          </a:prstGeom>
          <a:noFill/>
          <a:ln w="9525">
            <a:noFill/>
            <a:miter lim="800000"/>
            <a:headEnd/>
            <a:tailEnd/>
          </a:ln>
          <a:effectLst>
            <a:outerShdw sx="1000" sy="1000" algn="ctr" rotWithShape="0">
              <a:schemeClr val="tx2"/>
            </a:outerShdw>
          </a:effectLst>
        </p:spPr>
        <p:txBody>
          <a:bodyPr wrap="square">
            <a:prstTxWarp prst="textNoShape">
              <a:avLst/>
            </a:prstTxWarp>
            <a:spAutoFit/>
          </a:bodyPr>
          <a:lstStyle/>
          <a:p>
            <a:pPr latinLnBrk="1">
              <a:spcBef>
                <a:spcPct val="50000"/>
              </a:spcBef>
            </a:pPr>
            <a:r>
              <a:rPr lang="en-US" altLang="zh-CN" sz="3400" dirty="0" smtClean="0">
                <a:ln w="0" cap="flat" cmpd="sng" algn="ctr">
                  <a:noFill/>
                  <a:prstDash val="solid"/>
                  <a:round/>
                  <a:headEnd type="none" w="med" len="med"/>
                  <a:tailEnd type="none" w="med" len="med"/>
                </a:ln>
                <a:latin typeface="Helvetica" pitchFamily="34" charset="0"/>
                <a:ea typeface="Gulim" pitchFamily="34" charset="-127"/>
                <a:cs typeface="Gulim" pitchFamily="34" charset="-127"/>
              </a:rPr>
              <a:t>Traveling solo</a:t>
            </a:r>
            <a:r>
              <a:rPr lang="en-US" altLang="zh-CN" sz="2800" dirty="0" smtClean="0">
                <a:ln w="0" cap="flat" cmpd="sng" algn="ctr">
                  <a:noFill/>
                  <a:prstDash val="solid"/>
                  <a:round/>
                  <a:headEnd type="none" w="med" len="med"/>
                  <a:tailEnd type="none" w="med" len="med"/>
                </a:ln>
                <a:latin typeface="Helvetica" pitchFamily="34" charset="0"/>
                <a:ea typeface="Gulim" pitchFamily="34" charset="-127"/>
                <a:cs typeface="Gulim" pitchFamily="34" charset="-127"/>
              </a:rPr>
              <a:t>—A blessing overall!</a:t>
            </a:r>
            <a:endParaRPr lang="zh-CN" altLang="en-US" sz="2800" dirty="0">
              <a:ln w="0" cap="flat" cmpd="sng" algn="ctr">
                <a:noFill/>
                <a:prstDash val="solid"/>
                <a:round/>
                <a:headEnd type="none" w="med" len="med"/>
                <a:tailEnd type="none" w="med" len="med"/>
              </a:ln>
              <a:latin typeface="Helvetica" pitchFamily="34" charset="0"/>
              <a:ea typeface="Gulim" pitchFamily="34" charset="-127"/>
              <a:cs typeface="Gulim" pitchFamily="34" charset="-127"/>
            </a:endParaRPr>
          </a:p>
        </p:txBody>
      </p:sp>
      <p:cxnSp>
        <p:nvCxnSpPr>
          <p:cNvPr id="45" name="Straight Connector 44"/>
          <p:cNvCxnSpPr/>
          <p:nvPr/>
        </p:nvCxnSpPr>
        <p:spPr>
          <a:xfrm>
            <a:off x="454646" y="3009806"/>
            <a:ext cx="8153400" cy="1588"/>
          </a:xfrm>
          <a:prstGeom prst="line">
            <a:avLst/>
          </a:prstGeom>
          <a:ln/>
        </p:spPr>
        <p:style>
          <a:lnRef idx="2">
            <a:schemeClr val="dk1"/>
          </a:lnRef>
          <a:fillRef idx="0">
            <a:schemeClr val="dk1"/>
          </a:fillRef>
          <a:effectRef idx="1">
            <a:schemeClr val="dk1"/>
          </a:effectRef>
          <a:fontRef idx="minor">
            <a:schemeClr val="tx1"/>
          </a:fontRef>
        </p:style>
      </p:cxnSp>
      <p:grpSp>
        <p:nvGrpSpPr>
          <p:cNvPr id="7" name="组合 31"/>
          <p:cNvGrpSpPr/>
          <p:nvPr/>
        </p:nvGrpSpPr>
        <p:grpSpPr>
          <a:xfrm>
            <a:off x="2700933" y="3634531"/>
            <a:ext cx="4050152" cy="461665"/>
            <a:chOff x="2702496" y="4498194"/>
            <a:chExt cx="4050152" cy="461665"/>
          </a:xfrm>
        </p:grpSpPr>
        <p:sp>
          <p:nvSpPr>
            <p:cNvPr id="26" name="Rectangle 6"/>
            <p:cNvSpPr>
              <a:spLocks noChangeArrowheads="1"/>
            </p:cNvSpPr>
            <p:nvPr/>
          </p:nvSpPr>
          <p:spPr bwMode="auto">
            <a:xfrm>
              <a:off x="2990528" y="4498194"/>
              <a:ext cx="3762120" cy="461665"/>
            </a:xfrm>
            <a:prstGeom prst="rect">
              <a:avLst/>
            </a:prstGeom>
            <a:noFill/>
            <a:ln w="9525">
              <a:noFill/>
              <a:miter lim="800000"/>
              <a:headEnd/>
              <a:tailEnd/>
            </a:ln>
          </p:spPr>
          <p:txBody>
            <a:bodyPr wrap="none">
              <a:prstTxWarp prst="textNoShape">
                <a:avLst/>
              </a:prstTxWarp>
              <a:spAutoFit/>
            </a:bodyPr>
            <a:lstStyle/>
            <a:p>
              <a:pPr eaLnBrk="0" hangingPunct="0"/>
              <a:r>
                <a:rPr lang="en-US" altLang="zh-CN" sz="2400" dirty="0" smtClean="0">
                  <a:solidFill>
                    <a:srgbClr val="000000"/>
                  </a:solidFill>
                  <a:latin typeface="Helvetica" pitchFamily="34" charset="0"/>
                </a:rPr>
                <a:t>To master the reading skill</a:t>
              </a:r>
              <a:endParaRPr lang="en-US" altLang="zh-CN" sz="2400" dirty="0">
                <a:solidFill>
                  <a:srgbClr val="000000"/>
                </a:solidFill>
                <a:latin typeface="Helvetica" pitchFamily="34" charset="0"/>
              </a:endParaRPr>
            </a:p>
          </p:txBody>
        </p:sp>
        <p:sp>
          <p:nvSpPr>
            <p:cNvPr id="27" name="椭圆 26"/>
            <p:cNvSpPr/>
            <p:nvPr/>
          </p:nvSpPr>
          <p:spPr>
            <a:xfrm>
              <a:off x="2702496" y="4681592"/>
              <a:ext cx="144016" cy="144016"/>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a:p>
          </p:txBody>
        </p:sp>
      </p:grpSp>
      <p:grpSp>
        <p:nvGrpSpPr>
          <p:cNvPr id="10" name="组合 32"/>
          <p:cNvGrpSpPr/>
          <p:nvPr/>
        </p:nvGrpSpPr>
        <p:grpSpPr>
          <a:xfrm>
            <a:off x="2700933" y="4158872"/>
            <a:ext cx="3517955" cy="461665"/>
            <a:chOff x="2702496" y="5022535"/>
            <a:chExt cx="3517955" cy="461665"/>
          </a:xfrm>
        </p:grpSpPr>
        <p:sp>
          <p:nvSpPr>
            <p:cNvPr id="30" name="Rectangle 10"/>
            <p:cNvSpPr>
              <a:spLocks noChangeArrowheads="1"/>
            </p:cNvSpPr>
            <p:nvPr/>
          </p:nvSpPr>
          <p:spPr bwMode="auto">
            <a:xfrm>
              <a:off x="2990528" y="5022535"/>
              <a:ext cx="3229923" cy="461665"/>
            </a:xfrm>
            <a:prstGeom prst="rect">
              <a:avLst/>
            </a:prstGeom>
            <a:noFill/>
            <a:ln w="9525">
              <a:noFill/>
              <a:miter lim="800000"/>
              <a:headEnd/>
              <a:tailEnd/>
            </a:ln>
          </p:spPr>
          <p:txBody>
            <a:bodyPr wrap="none">
              <a:prstTxWarp prst="textNoShape">
                <a:avLst/>
              </a:prstTxWarp>
              <a:spAutoFit/>
            </a:bodyPr>
            <a:lstStyle/>
            <a:p>
              <a:pPr eaLnBrk="0" hangingPunct="0"/>
              <a:r>
                <a:rPr lang="en-US" altLang="zh-CN" sz="2400" dirty="0">
                  <a:solidFill>
                    <a:srgbClr val="000000"/>
                  </a:solidFill>
                  <a:latin typeface="Helvetica" pitchFamily="34" charset="0"/>
                </a:rPr>
                <a:t>To </a:t>
              </a:r>
              <a:r>
                <a:rPr lang="en-US" altLang="zh-CN" sz="2400" dirty="0" smtClean="0">
                  <a:solidFill>
                    <a:srgbClr val="000000"/>
                  </a:solidFill>
                  <a:latin typeface="Helvetica" pitchFamily="34" charset="0"/>
                </a:rPr>
                <a:t>understand </a:t>
              </a:r>
              <a:r>
                <a:rPr lang="en-US" altLang="zh-CN" sz="2400" dirty="0">
                  <a:solidFill>
                    <a:srgbClr val="000000"/>
                  </a:solidFill>
                  <a:latin typeface="Helvetica" pitchFamily="34" charset="0"/>
                </a:rPr>
                <a:t>the text</a:t>
              </a:r>
            </a:p>
          </p:txBody>
        </p:sp>
        <p:sp>
          <p:nvSpPr>
            <p:cNvPr id="28" name="椭圆 27"/>
            <p:cNvSpPr/>
            <p:nvPr/>
          </p:nvSpPr>
          <p:spPr>
            <a:xfrm>
              <a:off x="2702496" y="5192755"/>
              <a:ext cx="144016" cy="144016"/>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2400"/>
            </a:p>
          </p:txBody>
        </p:sp>
      </p:grpSp>
      <p:grpSp>
        <p:nvGrpSpPr>
          <p:cNvPr id="12" name="组合 34"/>
          <p:cNvGrpSpPr/>
          <p:nvPr/>
        </p:nvGrpSpPr>
        <p:grpSpPr>
          <a:xfrm>
            <a:off x="2700933" y="4683213"/>
            <a:ext cx="5452779" cy="461665"/>
            <a:chOff x="2702496" y="5546876"/>
            <a:chExt cx="5452779" cy="461665"/>
          </a:xfrm>
        </p:grpSpPr>
        <p:sp>
          <p:nvSpPr>
            <p:cNvPr id="34" name="Rectangle 14"/>
            <p:cNvSpPr>
              <a:spLocks noChangeArrowheads="1"/>
            </p:cNvSpPr>
            <p:nvPr/>
          </p:nvSpPr>
          <p:spPr bwMode="auto">
            <a:xfrm>
              <a:off x="2990528" y="5546876"/>
              <a:ext cx="5164747" cy="461665"/>
            </a:xfrm>
            <a:prstGeom prst="rect">
              <a:avLst/>
            </a:prstGeom>
            <a:noFill/>
            <a:ln w="9525">
              <a:noFill/>
              <a:miter lim="800000"/>
              <a:headEnd/>
              <a:tailEnd/>
            </a:ln>
          </p:spPr>
          <p:txBody>
            <a:bodyPr wrap="none">
              <a:prstTxWarp prst="textNoShape">
                <a:avLst/>
              </a:prstTxWarp>
              <a:spAutoFit/>
            </a:bodyPr>
            <a:lstStyle/>
            <a:p>
              <a:pPr eaLnBrk="0" hangingPunct="0"/>
              <a:r>
                <a:rPr lang="en-US" altLang="zh-CN" sz="2400" dirty="0" smtClean="0">
                  <a:solidFill>
                    <a:srgbClr val="000000"/>
                  </a:solidFill>
                  <a:latin typeface="Helvetica" pitchFamily="34" charset="0"/>
                </a:rPr>
                <a:t>To practice the phrases and patterns</a:t>
              </a:r>
              <a:endParaRPr lang="en-US" altLang="zh-CN" sz="2400" dirty="0">
                <a:solidFill>
                  <a:srgbClr val="000000"/>
                </a:solidFill>
                <a:latin typeface="Helvetica" pitchFamily="34" charset="0"/>
              </a:endParaRPr>
            </a:p>
          </p:txBody>
        </p:sp>
        <p:sp>
          <p:nvSpPr>
            <p:cNvPr id="29" name="椭圆 28"/>
            <p:cNvSpPr/>
            <p:nvPr/>
          </p:nvSpPr>
          <p:spPr>
            <a:xfrm>
              <a:off x="2702496" y="5703918"/>
              <a:ext cx="144016" cy="144016"/>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2400" b="1"/>
            </a:p>
          </p:txBody>
        </p:sp>
      </p:grpSp>
      <p:grpSp>
        <p:nvGrpSpPr>
          <p:cNvPr id="13" name="组合 35"/>
          <p:cNvGrpSpPr/>
          <p:nvPr/>
        </p:nvGrpSpPr>
        <p:grpSpPr>
          <a:xfrm>
            <a:off x="2700933" y="5207555"/>
            <a:ext cx="4255337" cy="461665"/>
            <a:chOff x="2702496" y="6071218"/>
            <a:chExt cx="4255337" cy="461665"/>
          </a:xfrm>
        </p:grpSpPr>
        <p:sp>
          <p:nvSpPr>
            <p:cNvPr id="38" name="Rectangle 22"/>
            <p:cNvSpPr>
              <a:spLocks noChangeArrowheads="1"/>
            </p:cNvSpPr>
            <p:nvPr/>
          </p:nvSpPr>
          <p:spPr bwMode="auto">
            <a:xfrm>
              <a:off x="2990528" y="6071218"/>
              <a:ext cx="3967305" cy="461665"/>
            </a:xfrm>
            <a:prstGeom prst="rect">
              <a:avLst/>
            </a:prstGeom>
            <a:noFill/>
            <a:ln w="9525">
              <a:noFill/>
              <a:miter lim="800000"/>
              <a:headEnd/>
              <a:tailEnd/>
            </a:ln>
          </p:spPr>
          <p:txBody>
            <a:bodyPr wrap="none">
              <a:prstTxWarp prst="textNoShape">
                <a:avLst/>
              </a:prstTxWarp>
              <a:spAutoFit/>
            </a:bodyPr>
            <a:lstStyle/>
            <a:p>
              <a:pPr eaLnBrk="0" hangingPunct="0"/>
              <a:r>
                <a:rPr lang="en-US" altLang="zh-CN" sz="2400" dirty="0">
                  <a:solidFill>
                    <a:srgbClr val="000000"/>
                  </a:solidFill>
                  <a:latin typeface="Helvetica" pitchFamily="34" charset="0"/>
                </a:rPr>
                <a:t>To </a:t>
              </a:r>
              <a:r>
                <a:rPr lang="en-US" altLang="zh-CN" sz="2400" dirty="0" smtClean="0">
                  <a:solidFill>
                    <a:srgbClr val="000000"/>
                  </a:solidFill>
                  <a:latin typeface="Helvetica" pitchFamily="34" charset="0"/>
                </a:rPr>
                <a:t>learn about letter writing</a:t>
              </a:r>
              <a:endParaRPr lang="en-US" altLang="zh-CN" sz="2400" dirty="0">
                <a:solidFill>
                  <a:srgbClr val="000000"/>
                </a:solidFill>
                <a:latin typeface="Helvetica" pitchFamily="34" charset="0"/>
              </a:endParaRPr>
            </a:p>
          </p:txBody>
        </p:sp>
        <p:sp>
          <p:nvSpPr>
            <p:cNvPr id="31" name="椭圆 30"/>
            <p:cNvSpPr/>
            <p:nvPr/>
          </p:nvSpPr>
          <p:spPr>
            <a:xfrm>
              <a:off x="2702496" y="6215082"/>
              <a:ext cx="144016" cy="144016"/>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2400"/>
            </a:p>
          </p:txBody>
        </p:sp>
      </p:grpSp>
      <p:grpSp>
        <p:nvGrpSpPr>
          <p:cNvPr id="32" name="组合 31"/>
          <p:cNvGrpSpPr/>
          <p:nvPr/>
        </p:nvGrpSpPr>
        <p:grpSpPr>
          <a:xfrm>
            <a:off x="449882" y="3577082"/>
            <a:ext cx="2164804" cy="1079322"/>
            <a:chOff x="449882" y="3577082"/>
            <a:chExt cx="2164804" cy="1079322"/>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xmlns="">
                    <a14:imgLayer r:embed="rId4">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rot="10800000">
              <a:off x="449882" y="3577082"/>
              <a:ext cx="2164804" cy="1038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46389" y="4389704"/>
              <a:ext cx="781050" cy="2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24" name="TextBox 23"/>
          <p:cNvSpPr txBox="1"/>
          <p:nvPr/>
        </p:nvSpPr>
        <p:spPr>
          <a:xfrm>
            <a:off x="639750" y="3893419"/>
            <a:ext cx="1626431" cy="400110"/>
          </a:xfrm>
          <a:prstGeom prst="rect">
            <a:avLst/>
          </a:prstGeom>
          <a:noFill/>
        </p:spPr>
        <p:txBody>
          <a:bodyPr wrap="square" rtlCol="0">
            <a:spAutoFit/>
          </a:bodyPr>
          <a:lstStyle/>
          <a:p>
            <a:r>
              <a:rPr lang="en-US" altLang="zh-CN" sz="20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Objectives</a:t>
            </a:r>
            <a:endParaRPr lang="zh-CN" altLang="en-US" sz="20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xmlns="" val="293167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428596" y="1702771"/>
            <a:ext cx="9052076" cy="3869369"/>
            <a:chOff x="428596" y="1702771"/>
            <a:chExt cx="9052076" cy="3869369"/>
          </a:xfrm>
        </p:grpSpPr>
        <p:sp>
          <p:nvSpPr>
            <p:cNvPr id="15" name="TextBox 8"/>
            <p:cNvSpPr txBox="1"/>
            <p:nvPr/>
          </p:nvSpPr>
          <p:spPr>
            <a:xfrm>
              <a:off x="428596" y="1813955"/>
              <a:ext cx="8866522" cy="492443"/>
            </a:xfrm>
            <a:prstGeom prst="rect">
              <a:avLst/>
            </a:prstGeom>
            <a:noFill/>
          </p:spPr>
          <p:txBody>
            <a:bodyPr wrap="square" rtlCol="0">
              <a:spAutoFit/>
            </a:bodyPr>
            <a:lstStyle/>
            <a:p>
              <a:pPr eaLnBrk="0" hangingPunct="0">
                <a:defRPr/>
              </a:pPr>
              <a:r>
                <a:rPr lang="en-US" altLang="zh-CN" sz="2600" dirty="0" smtClean="0">
                  <a:latin typeface="Helvetica" pitchFamily="34" charset="0"/>
                  <a:ea typeface="楷体_GB2312" pitchFamily="49" charset="-122"/>
                </a:rPr>
                <a:t>1.  What is Youth Hostel?</a:t>
              </a:r>
              <a:endParaRPr lang="en-US" altLang="zh-CN" sz="2600" dirty="0">
                <a:latin typeface="Helvetica" pitchFamily="34" charset="0"/>
                <a:ea typeface="楷体_GB2312" pitchFamily="49" charset="-122"/>
              </a:endParaRPr>
            </a:p>
          </p:txBody>
        </p:sp>
        <p:sp>
          <p:nvSpPr>
            <p:cNvPr id="16" name="TextBox 8"/>
            <p:cNvSpPr txBox="1"/>
            <p:nvPr/>
          </p:nvSpPr>
          <p:spPr>
            <a:xfrm>
              <a:off x="455999" y="3079433"/>
              <a:ext cx="6855732" cy="492443"/>
            </a:xfrm>
            <a:prstGeom prst="rect">
              <a:avLst/>
            </a:prstGeom>
            <a:noFill/>
          </p:spPr>
          <p:txBody>
            <a:bodyPr wrap="square" rtlCol="0">
              <a:spAutoFit/>
            </a:bodyPr>
            <a:lstStyle/>
            <a:p>
              <a:pPr eaLnBrk="0" hangingPunct="0">
                <a:defRPr/>
              </a:pPr>
              <a:r>
                <a:rPr lang="en-US" altLang="zh-CN" sz="2600" dirty="0" smtClean="0">
                  <a:latin typeface="Helvetica" pitchFamily="34" charset="0"/>
                  <a:ea typeface="楷体_GB2312" pitchFamily="49" charset="-122"/>
                </a:rPr>
                <a:t>2 . What do Youth Hostels provide? </a:t>
              </a:r>
              <a:endParaRPr lang="en-US" altLang="zh-CN" sz="2600" dirty="0">
                <a:latin typeface="Helvetica" pitchFamily="34" charset="0"/>
                <a:ea typeface="楷体_GB2312" pitchFamily="49" charset="-122"/>
              </a:endParaRPr>
            </a:p>
          </p:txBody>
        </p:sp>
        <p:sp>
          <p:nvSpPr>
            <p:cNvPr id="17" name="TextBox 8"/>
            <p:cNvSpPr txBox="1"/>
            <p:nvPr/>
          </p:nvSpPr>
          <p:spPr>
            <a:xfrm>
              <a:off x="447469" y="4222441"/>
              <a:ext cx="9033203" cy="892552"/>
            </a:xfrm>
            <a:prstGeom prst="rect">
              <a:avLst/>
            </a:prstGeom>
            <a:noFill/>
          </p:spPr>
          <p:txBody>
            <a:bodyPr wrap="square" rtlCol="0">
              <a:spAutoFit/>
            </a:bodyPr>
            <a:lstStyle/>
            <a:p>
              <a:pPr marL="446088" indent="-446088">
                <a:defRPr/>
              </a:pPr>
              <a:r>
                <a:rPr lang="en-US" altLang="zh-CN" sz="2600" dirty="0" smtClean="0">
                  <a:latin typeface="Helvetica" pitchFamily="34" charset="0"/>
                  <a:ea typeface="楷体_GB2312" pitchFamily="49" charset="-122"/>
                </a:rPr>
                <a:t>3.  What are the differences between Youth Hostels and  hotels?</a:t>
              </a:r>
              <a:endParaRPr lang="en-US" altLang="zh-CN" sz="2600" dirty="0">
                <a:latin typeface="Helvetica" pitchFamily="34" charset="0"/>
                <a:ea typeface="楷体_GB2312" pitchFamily="49" charset="-122"/>
              </a:endParaRPr>
            </a:p>
          </p:txBody>
        </p:sp>
        <p:pic>
          <p:nvPicPr>
            <p:cNvPr id="18" name="Picture 7">
              <a:hlinkClick r:id="rId3" action="ppaction://hlinksldjump"/>
            </p:cNvPr>
            <p:cNvPicPr>
              <a:picLocks noChangeAspect="1" noChangeArrowheads="1"/>
            </p:cNvPicPr>
            <p:nvPr/>
          </p:nvPicPr>
          <p:blipFill>
            <a:blip r:embed="rId4">
              <a:extLst>
                <a:ext uri="{BEBA8EAE-BF5A-486C-A8C5-ECC9F3942E4B}">
                  <a14:imgProps xmlns:a14="http://schemas.microsoft.com/office/drawing/2010/main" xmlns="">
                    <a14:imgLayer r:embed="rId6">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6929454" y="1702771"/>
              <a:ext cx="1040048" cy="830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a:hlinkClick r:id="rId3" action="ppaction://hlinksldjump"/>
            </p:cNvPr>
            <p:cNvSpPr txBox="1"/>
            <p:nvPr/>
          </p:nvSpPr>
          <p:spPr>
            <a:xfrm>
              <a:off x="7049399" y="1928802"/>
              <a:ext cx="737311"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pic>
          <p:nvPicPr>
            <p:cNvPr id="23" name="Picture 7">
              <a:hlinkClick r:id="rId7" action="ppaction://hlinksldjump"/>
            </p:cNvPr>
            <p:cNvPicPr>
              <a:picLocks noChangeAspect="1" noChangeArrowheads="1"/>
            </p:cNvPicPr>
            <p:nvPr/>
          </p:nvPicPr>
          <p:blipFill>
            <a:blip r:embed="rId8" cstate="print">
              <a:extLst>
                <a:ext uri="{BEBA8EAE-BF5A-486C-A8C5-ECC9F3942E4B}">
                  <a14:imgProps xmlns:a14="http://schemas.microsoft.com/office/drawing/2010/main" xmlns="">
                    <a14:imgLayer r:embed="rId9">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6979786" y="2967512"/>
              <a:ext cx="1021238" cy="8151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TextBox 23">
              <a:hlinkClick r:id="rId7" action="ppaction://hlinksldjump"/>
            </p:cNvPr>
            <p:cNvSpPr txBox="1"/>
            <p:nvPr/>
          </p:nvSpPr>
          <p:spPr>
            <a:xfrm>
              <a:off x="7051649" y="3171766"/>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pic>
          <p:nvPicPr>
            <p:cNvPr id="25" name="Picture 7">
              <a:hlinkClick r:id="rId10" action="ppaction://hlinksldjump"/>
            </p:cNvPr>
            <p:cNvPicPr>
              <a:picLocks noChangeAspect="1" noChangeArrowheads="1"/>
            </p:cNvPicPr>
            <p:nvPr/>
          </p:nvPicPr>
          <p:blipFill>
            <a:blip r:embed="rId4">
              <a:extLst>
                <a:ext uri="{BEBA8EAE-BF5A-486C-A8C5-ECC9F3942E4B}">
                  <a14:imgProps xmlns:a14="http://schemas.microsoft.com/office/drawing/2010/main" xmlns="">
                    <a14:imgLayer r:embed="rId6">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7072330" y="4733700"/>
              <a:ext cx="1050354" cy="8384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10" action="ppaction://hlinksldjump"/>
            </p:cNvPr>
            <p:cNvSpPr txBox="1"/>
            <p:nvPr/>
          </p:nvSpPr>
          <p:spPr>
            <a:xfrm>
              <a:off x="7215206" y="4957716"/>
              <a:ext cx="715466"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pic>
        <p:nvPicPr>
          <p:cNvPr id="2050" name="Picture 2" descr="H:\2015年修改\图片2.jpg"/>
          <p:cNvPicPr>
            <a:picLocks noChangeAspect="1" noChangeArrowheads="1"/>
          </p:cNvPicPr>
          <p:nvPr/>
        </p:nvPicPr>
        <p:blipFill>
          <a:blip r:embed="rId11"/>
          <a:srcRect/>
          <a:stretch>
            <a:fillRect/>
          </a:stretch>
        </p:blipFill>
        <p:spPr bwMode="auto">
          <a:xfrm>
            <a:off x="0" y="0"/>
            <a:ext cx="4797425" cy="1066800"/>
          </a:xfrm>
          <a:prstGeom prst="rect">
            <a:avLst/>
          </a:prstGeom>
          <a:noFill/>
        </p:spPr>
      </p:pic>
      <p:pic>
        <p:nvPicPr>
          <p:cNvPr id="20" name="Picture 4">
            <a:hlinkClick r:id="rId12" action="ppaction://hlinksldjump"/>
          </p:cNvP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440721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15194" y="4437112"/>
            <a:ext cx="933450" cy="41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4450060"/>
            <a:ext cx="953622" cy="41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12"/>
          <p:cNvSpPr txBox="1"/>
          <p:nvPr/>
        </p:nvSpPr>
        <p:spPr>
          <a:xfrm>
            <a:off x="1239374" y="2960558"/>
            <a:ext cx="6404460" cy="1754326"/>
          </a:xfrm>
          <a:prstGeom prst="rect">
            <a:avLst/>
          </a:prstGeom>
          <a:noFill/>
        </p:spPr>
        <p:txBody>
          <a:bodyPr vert="horz" wrap="square" rtlCol="0">
            <a:spAutoFit/>
          </a:bodyPr>
          <a:lstStyle/>
          <a:p>
            <a:pPr algn="just">
              <a:lnSpc>
                <a:spcPct val="150000"/>
              </a:lnSpc>
              <a:buClr>
                <a:srgbClr val="0E9D80"/>
              </a:buClr>
            </a:pPr>
            <a:r>
              <a:rPr lang="en-US" altLang="zh-CN" sz="2400" dirty="0" smtClean="0">
                <a:latin typeface="Helvetica" pitchFamily="34" charset="0"/>
                <a:ea typeface="楷体_GB2312" pitchFamily="49" charset="-122"/>
              </a:rPr>
              <a:t>      A building that provides cheap and simple accommodations and meals especially to young people who are traveling.</a:t>
            </a:r>
            <a:endParaRPr lang="en-US" altLang="zh-CN" sz="2400" dirty="0">
              <a:latin typeface="Helvetica" pitchFamily="34" charset="0"/>
              <a:ea typeface="楷体_GB2312" pitchFamily="49" charset="-122"/>
            </a:endParaRPr>
          </a:p>
        </p:txBody>
      </p:sp>
      <p:pic>
        <p:nvPicPr>
          <p:cNvPr id="21" name="Picture 2" descr="H:\2015年修改\图片2.jpg"/>
          <p:cNvPicPr>
            <a:picLocks noChangeAspect="1" noChangeArrowheads="1"/>
          </p:cNvPicPr>
          <p:nvPr/>
        </p:nvPicPr>
        <p:blipFill>
          <a:blip r:embed="rId4"/>
          <a:srcRect/>
          <a:stretch>
            <a:fillRect/>
          </a:stretch>
        </p:blipFill>
        <p:spPr bwMode="auto">
          <a:xfrm>
            <a:off x="0" y="0"/>
            <a:ext cx="4797425" cy="1066800"/>
          </a:xfrm>
          <a:prstGeom prst="rect">
            <a:avLst/>
          </a:prstGeom>
          <a:noFill/>
        </p:spPr>
      </p:pic>
      <p:pic>
        <p:nvPicPr>
          <p:cNvPr id="22"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7" name="组合 26"/>
          <p:cNvGrpSpPr/>
          <p:nvPr/>
        </p:nvGrpSpPr>
        <p:grpSpPr>
          <a:xfrm>
            <a:off x="428596" y="1454322"/>
            <a:ext cx="7858181" cy="3832066"/>
            <a:chOff x="435664" y="1309899"/>
            <a:chExt cx="8601763" cy="4935399"/>
          </a:xfrm>
        </p:grpSpPr>
        <p:sp>
          <p:nvSpPr>
            <p:cNvPr id="8" name="TextBox 8"/>
            <p:cNvSpPr txBox="1"/>
            <p:nvPr/>
          </p:nvSpPr>
          <p:spPr>
            <a:xfrm>
              <a:off x="1403648" y="1309899"/>
              <a:ext cx="7633779" cy="492443"/>
            </a:xfrm>
            <a:prstGeom prst="rect">
              <a:avLst/>
            </a:prstGeom>
            <a:noFill/>
          </p:spPr>
          <p:txBody>
            <a:bodyPr wrap="square" rtlCol="0">
              <a:spAutoFit/>
            </a:bodyPr>
            <a:lstStyle/>
            <a:p>
              <a:pPr eaLnBrk="0" hangingPunct="0">
                <a:defRPr/>
              </a:pPr>
              <a:r>
                <a:rPr lang="en-US" altLang="zh-CN" sz="2600" dirty="0" smtClean="0">
                  <a:latin typeface="Helvetica" pitchFamily="34" charset="0"/>
                  <a:ea typeface="楷体_GB2312" pitchFamily="49" charset="-122"/>
                </a:rPr>
                <a:t>1. What is Youth Hostel?</a:t>
              </a:r>
            </a:p>
          </p:txBody>
        </p:sp>
        <p:grpSp>
          <p:nvGrpSpPr>
            <p:cNvPr id="23" name="组合 22"/>
            <p:cNvGrpSpPr/>
            <p:nvPr/>
          </p:nvGrpSpPr>
          <p:grpSpPr>
            <a:xfrm>
              <a:off x="435664" y="2012998"/>
              <a:ext cx="8260773" cy="4232300"/>
              <a:chOff x="435664" y="2012998"/>
              <a:chExt cx="8260773" cy="4232300"/>
            </a:xfrm>
          </p:grpSpPr>
          <p:sp>
            <p:nvSpPr>
              <p:cNvPr id="24" name="圆角矩形 23"/>
              <p:cNvSpPr/>
              <p:nvPr/>
            </p:nvSpPr>
            <p:spPr>
              <a:xfrm>
                <a:off x="1010370" y="2572890"/>
                <a:ext cx="7686067" cy="3672408"/>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7"/>
              <p:cNvPicPr>
                <a:picLocks noChangeAspect="1" noChangeArrowheads="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xmlns="">
                      <a14:imgLayer r:embed="rId9">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435664" y="2012998"/>
                <a:ext cx="1350253" cy="13950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10" action="ppaction://hlinksldjump"/>
              </p:cNvPr>
              <p:cNvSpPr txBox="1"/>
              <p:nvPr/>
            </p:nvSpPr>
            <p:spPr>
              <a:xfrm>
                <a:off x="592060" y="2462166"/>
                <a:ext cx="1015190" cy="470898"/>
              </a:xfrm>
              <a:prstGeom prst="rect">
                <a:avLst/>
              </a:prstGeom>
              <a:noFill/>
            </p:spPr>
            <p:txBody>
              <a:bodyPr wrap="square" rtlCol="0">
                <a:spAutoFit/>
              </a:bodyPr>
              <a:lstStyle/>
              <a:p>
                <a:r>
                  <a:rPr lang="en-US" altLang="zh-CN" sz="24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ndParaRPr>
              </a:p>
            </p:txBody>
          </p:sp>
        </p:grpSp>
      </p:grpSp>
    </p:spTree>
    <p:extLst>
      <p:ext uri="{BB962C8B-B14F-4D97-AF65-F5344CB8AC3E}">
        <p14:creationId xmlns:p14="http://schemas.microsoft.com/office/powerpoint/2010/main" xmlns="" val="180434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2"/>
          <p:cNvSpPr txBox="1"/>
          <p:nvPr/>
        </p:nvSpPr>
        <p:spPr>
          <a:xfrm>
            <a:off x="1285852" y="2500306"/>
            <a:ext cx="6717739" cy="3416320"/>
          </a:xfrm>
          <a:prstGeom prst="rect">
            <a:avLst/>
          </a:prstGeom>
          <a:noFill/>
        </p:spPr>
        <p:txBody>
          <a:bodyPr vert="horz" wrap="square" rtlCol="0">
            <a:spAutoFit/>
          </a:bodyPr>
          <a:lstStyle/>
          <a:p>
            <a:pPr algn="just">
              <a:lnSpc>
                <a:spcPct val="150000"/>
              </a:lnSpc>
              <a:buClr>
                <a:srgbClr val="0E9D80"/>
              </a:buClr>
            </a:pPr>
            <a:r>
              <a:rPr lang="en-US" altLang="zh-CN" sz="2400" dirty="0" smtClean="0">
                <a:latin typeface="Helvetica" pitchFamily="34" charset="0"/>
                <a:ea typeface="楷体_GB2312" pitchFamily="49" charset="-122"/>
              </a:rPr>
              <a:t>      Youth Hostels provide budget-oriented, sociable accommodation where guests can rent a bed, usually a bunk bed, in a dormitory and share a bathroom, lounge and sometimes a kitchen. Rooms can be mixed or single-sex, although private rooms may also be available.</a:t>
            </a: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4450060"/>
            <a:ext cx="953622" cy="41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2" descr="H:\2015年修改\图片2.jpg"/>
          <p:cNvPicPr>
            <a:picLocks noChangeAspect="1" noChangeArrowheads="1"/>
          </p:cNvPicPr>
          <p:nvPr/>
        </p:nvPicPr>
        <p:blipFill>
          <a:blip r:embed="rId4"/>
          <a:srcRect/>
          <a:stretch>
            <a:fillRect/>
          </a:stretch>
        </p:blipFill>
        <p:spPr bwMode="auto">
          <a:xfrm>
            <a:off x="0" y="0"/>
            <a:ext cx="4797425" cy="1066800"/>
          </a:xfrm>
          <a:prstGeom prst="rect">
            <a:avLst/>
          </a:prstGeom>
          <a:noFill/>
        </p:spPr>
      </p:pic>
      <p:pic>
        <p:nvPicPr>
          <p:cNvPr id="18"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4" name="组合 23"/>
          <p:cNvGrpSpPr/>
          <p:nvPr/>
        </p:nvGrpSpPr>
        <p:grpSpPr>
          <a:xfrm>
            <a:off x="353894" y="1364921"/>
            <a:ext cx="8045822" cy="4707285"/>
            <a:chOff x="353894" y="1364921"/>
            <a:chExt cx="8045822" cy="4707285"/>
          </a:xfrm>
        </p:grpSpPr>
        <p:sp>
          <p:nvSpPr>
            <p:cNvPr id="8" name="TextBox 8"/>
            <p:cNvSpPr txBox="1"/>
            <p:nvPr/>
          </p:nvSpPr>
          <p:spPr>
            <a:xfrm>
              <a:off x="1034478" y="1364921"/>
              <a:ext cx="7323736" cy="492443"/>
            </a:xfrm>
            <a:prstGeom prst="rect">
              <a:avLst/>
            </a:prstGeom>
            <a:noFill/>
          </p:spPr>
          <p:txBody>
            <a:bodyPr wrap="square" rtlCol="0">
              <a:spAutoFit/>
            </a:bodyPr>
            <a:lstStyle/>
            <a:p>
              <a:pPr eaLnBrk="0" hangingPunct="0">
                <a:defRPr/>
              </a:pPr>
              <a:r>
                <a:rPr lang="en-US" altLang="zh-CN" sz="2600" dirty="0" smtClean="0">
                  <a:latin typeface="Helvetica" pitchFamily="34" charset="0"/>
                  <a:ea typeface="楷体_GB2312" pitchFamily="49" charset="-122"/>
                </a:rPr>
                <a:t>2. What do Youth Hostels provide? </a:t>
              </a:r>
            </a:p>
          </p:txBody>
        </p:sp>
        <p:grpSp>
          <p:nvGrpSpPr>
            <p:cNvPr id="19" name="组合 18"/>
            <p:cNvGrpSpPr/>
            <p:nvPr/>
          </p:nvGrpSpPr>
          <p:grpSpPr>
            <a:xfrm>
              <a:off x="353894" y="1770268"/>
              <a:ext cx="8045822" cy="4301938"/>
              <a:chOff x="353894" y="1770268"/>
              <a:chExt cx="8045822" cy="4301938"/>
            </a:xfrm>
          </p:grpSpPr>
          <p:sp>
            <p:nvSpPr>
              <p:cNvPr id="21" name="圆角矩形 20"/>
              <p:cNvSpPr/>
              <p:nvPr/>
            </p:nvSpPr>
            <p:spPr>
              <a:xfrm>
                <a:off x="953621" y="2204864"/>
                <a:ext cx="7446095" cy="3867342"/>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7"/>
              <p:cNvPicPr>
                <a:picLocks noChangeAspect="1" noChangeArrowheads="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xmlns="">
                      <a14:imgLayer r:embed="rId8">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353894" y="1770268"/>
                <a:ext cx="1432024" cy="11431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TextBox 22">
                <a:hlinkClick r:id="rId9" action="ppaction://hlinksldjump"/>
              </p:cNvPr>
              <p:cNvSpPr txBox="1"/>
              <p:nvPr/>
            </p:nvSpPr>
            <p:spPr>
              <a:xfrm>
                <a:off x="633454" y="2166890"/>
                <a:ext cx="1015191" cy="470898"/>
              </a:xfrm>
              <a:prstGeom prst="rect">
                <a:avLst/>
              </a:prstGeom>
              <a:noFill/>
            </p:spPr>
            <p:txBody>
              <a:bodyPr wrap="square" rtlCol="0">
                <a:spAutoFit/>
              </a:bodyPr>
              <a:lstStyle/>
              <a:p>
                <a:r>
                  <a:rPr lang="en-US" altLang="zh-CN" sz="24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ndParaRPr>
              </a:p>
            </p:txBody>
          </p:sp>
        </p:grpSp>
      </p:grpSp>
    </p:spTree>
    <p:extLst>
      <p:ext uri="{BB962C8B-B14F-4D97-AF65-F5344CB8AC3E}">
        <p14:creationId xmlns:p14="http://schemas.microsoft.com/office/powerpoint/2010/main" xmlns="" val="180434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2"/>
          <p:cNvSpPr txBox="1"/>
          <p:nvPr/>
        </p:nvSpPr>
        <p:spPr>
          <a:xfrm>
            <a:off x="1142976" y="2911990"/>
            <a:ext cx="7211525" cy="3231654"/>
          </a:xfrm>
          <a:prstGeom prst="rect">
            <a:avLst/>
          </a:prstGeom>
          <a:noFill/>
        </p:spPr>
        <p:txBody>
          <a:bodyPr vert="horz" wrap="square" rtlCol="0">
            <a:spAutoFit/>
          </a:bodyPr>
          <a:lstStyle/>
          <a:p>
            <a:pPr algn="just">
              <a:buClr>
                <a:srgbClr val="0E9D80"/>
              </a:buClr>
            </a:pPr>
            <a:r>
              <a:rPr lang="en-US" altLang="zh-CN" sz="2400" dirty="0" smtClean="0">
                <a:latin typeface="Helvetica" pitchFamily="34" charset="0"/>
                <a:ea typeface="楷体_GB2312" pitchFamily="49" charset="-122"/>
              </a:rPr>
              <a:t>     Compared with hotels, youth Hostels tend to be budget-oriented; rates are considerably lower, and many hostels have long-term residents whom they employ as desk clerks or housekeeping staff in exchange for free accommodations. They offer an informal environment and more common areas and opportunities for travelers to socialize.</a:t>
            </a:r>
          </a:p>
          <a:p>
            <a:pPr algn="just">
              <a:lnSpc>
                <a:spcPct val="150000"/>
              </a:lnSpc>
              <a:buClr>
                <a:srgbClr val="0E9D80"/>
              </a:buClr>
            </a:pPr>
            <a:endParaRPr lang="en-US" altLang="zh-CN" sz="2400" dirty="0" smtClean="0">
              <a:latin typeface="Helvetica" pitchFamily="34" charset="0"/>
              <a:ea typeface="楷体_GB2312" pitchFamily="49" charset="-122"/>
            </a:endParaRP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4450060"/>
            <a:ext cx="953622" cy="41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8" name="组合 17"/>
          <p:cNvGrpSpPr/>
          <p:nvPr/>
        </p:nvGrpSpPr>
        <p:grpSpPr>
          <a:xfrm>
            <a:off x="596714" y="1250564"/>
            <a:ext cx="8099723" cy="4893080"/>
            <a:chOff x="596714" y="1250564"/>
            <a:chExt cx="8099723" cy="4893080"/>
          </a:xfrm>
        </p:grpSpPr>
        <p:sp>
          <p:nvSpPr>
            <p:cNvPr id="8" name="TextBox 8"/>
            <p:cNvSpPr txBox="1"/>
            <p:nvPr/>
          </p:nvSpPr>
          <p:spPr>
            <a:xfrm>
              <a:off x="804752" y="1250564"/>
              <a:ext cx="7767776" cy="892552"/>
            </a:xfrm>
            <a:prstGeom prst="rect">
              <a:avLst/>
            </a:prstGeom>
            <a:noFill/>
          </p:spPr>
          <p:txBody>
            <a:bodyPr wrap="square" rtlCol="0">
              <a:spAutoFit/>
            </a:bodyPr>
            <a:lstStyle/>
            <a:p>
              <a:pPr>
                <a:defRPr/>
              </a:pPr>
              <a:r>
                <a:rPr lang="en-US" altLang="zh-CN" sz="2600" dirty="0" smtClean="0">
                  <a:latin typeface="Helvetica" pitchFamily="34" charset="0"/>
                  <a:ea typeface="楷体_GB2312" pitchFamily="49" charset="-122"/>
                </a:rPr>
                <a:t>3. What are the differences between Youth Hostels </a:t>
              </a:r>
            </a:p>
            <a:p>
              <a:pPr>
                <a:defRPr/>
              </a:pPr>
              <a:r>
                <a:rPr lang="en-US" altLang="zh-CN" sz="2600" dirty="0" smtClean="0">
                  <a:latin typeface="Helvetica" pitchFamily="34" charset="0"/>
                  <a:ea typeface="楷体_GB2312" pitchFamily="49" charset="-122"/>
                </a:rPr>
                <a:t>    and hotels?</a:t>
              </a:r>
              <a:endParaRPr lang="en-US" altLang="zh-CN" sz="2600" dirty="0">
                <a:latin typeface="Helvetica" pitchFamily="34" charset="0"/>
                <a:ea typeface="楷体_GB2312" pitchFamily="49" charset="-122"/>
              </a:endParaRPr>
            </a:p>
          </p:txBody>
        </p:sp>
        <p:grpSp>
          <p:nvGrpSpPr>
            <p:cNvPr id="17" name="组合 16"/>
            <p:cNvGrpSpPr/>
            <p:nvPr/>
          </p:nvGrpSpPr>
          <p:grpSpPr>
            <a:xfrm>
              <a:off x="596714" y="2051096"/>
              <a:ext cx="8099723" cy="4092548"/>
              <a:chOff x="596714" y="2051096"/>
              <a:chExt cx="8099723" cy="4092548"/>
            </a:xfrm>
          </p:grpSpPr>
          <p:sp>
            <p:nvSpPr>
              <p:cNvPr id="24" name="圆角矩形 23"/>
              <p:cNvSpPr/>
              <p:nvPr/>
            </p:nvSpPr>
            <p:spPr>
              <a:xfrm>
                <a:off x="827584" y="2471236"/>
                <a:ext cx="7868853" cy="3672408"/>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7"/>
              <p:cNvPicPr>
                <a:picLocks noChangeAspect="1" noChangeArrowheads="1"/>
              </p:cNvPicPr>
              <p:nvPr/>
            </p:nvPicPr>
            <p:blipFill>
              <a:blip r:embed="rId4">
                <a:extLst>
                  <a:ext uri="{BEBA8EAE-BF5A-486C-A8C5-ECC9F3942E4B}">
                    <a14:imgProps xmlns:a14="http://schemas.microsoft.com/office/drawing/2010/main" xmlns="">
                      <a14:imgLayer r:embed="rId6">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596714" y="2051096"/>
                <a:ext cx="1189204" cy="949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7" action="ppaction://hlinksldjump"/>
              </p:cNvPr>
              <p:cNvSpPr txBox="1"/>
              <p:nvPr/>
            </p:nvSpPr>
            <p:spPr>
              <a:xfrm>
                <a:off x="699289" y="2285992"/>
                <a:ext cx="1015191" cy="470898"/>
              </a:xfrm>
              <a:prstGeom prst="rect">
                <a:avLst/>
              </a:prstGeom>
              <a:noFill/>
            </p:spPr>
            <p:txBody>
              <a:bodyPr wrap="square" rtlCol="0">
                <a:spAutoFit/>
              </a:bodyPr>
              <a:lstStyle/>
              <a:p>
                <a:r>
                  <a:rPr lang="en-US" altLang="zh-CN" sz="24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400" b="1" dirty="0">
                  <a:solidFill>
                    <a:srgbClr val="FF6600"/>
                  </a:solidFill>
                  <a:effectLst>
                    <a:outerShdw blurRad="38100" dist="38100" dir="2700000" algn="tl">
                      <a:srgbClr val="000000">
                        <a:alpha val="43137"/>
                      </a:srgbClr>
                    </a:outerShdw>
                  </a:effectLst>
                  <a:latin typeface="Tempus Sans ITC" pitchFamily="82" charset="0"/>
                </a:endParaRPr>
              </a:p>
            </p:txBody>
          </p:sp>
        </p:grpSp>
      </p:grpSp>
      <p:pic>
        <p:nvPicPr>
          <p:cNvPr id="15" name="Picture 2" descr="H:\2015年修改\图片2.jpg"/>
          <p:cNvPicPr>
            <a:picLocks noChangeAspect="1" noChangeArrowheads="1"/>
          </p:cNvPicPr>
          <p:nvPr/>
        </p:nvPicPr>
        <p:blipFill>
          <a:blip r:embed="rId8"/>
          <a:srcRect/>
          <a:stretch>
            <a:fillRect/>
          </a:stretch>
        </p:blipFill>
        <p:spPr bwMode="auto">
          <a:xfrm>
            <a:off x="0" y="0"/>
            <a:ext cx="4797425" cy="1066800"/>
          </a:xfrm>
          <a:prstGeom prst="rect">
            <a:avLst/>
          </a:prstGeom>
          <a:noFill/>
        </p:spPr>
      </p:pic>
      <p:pic>
        <p:nvPicPr>
          <p:cNvPr id="16" name="Picture 4">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0434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2"/>
          <p:cNvSpPr>
            <a:spLocks noChangeArrowheads="1"/>
          </p:cNvSpPr>
          <p:nvPr/>
        </p:nvSpPr>
        <p:spPr bwMode="auto">
          <a:xfrm>
            <a:off x="5679289" y="815607"/>
            <a:ext cx="4643470" cy="830997"/>
          </a:xfrm>
          <a:prstGeom prst="rect">
            <a:avLst/>
          </a:prstGeom>
          <a:noFill/>
          <a:ln w="9525">
            <a:noFill/>
            <a:miter lim="800000"/>
            <a:headEnd/>
            <a:tailEnd/>
          </a:ln>
        </p:spPr>
        <p:txBody>
          <a:bodyPr wrap="square">
            <a:prstTxWarp prst="textNoShape">
              <a:avLst/>
            </a:prstTxWarp>
            <a:spAutoFit/>
          </a:bodyPr>
          <a:lstStyle/>
          <a:p>
            <a:pPr eaLnBrk="0" hangingPunct="0"/>
            <a:endParaRPr lang="en-US" altLang="zh-CN" sz="2400" dirty="0" smtClean="0">
              <a:solidFill>
                <a:srgbClr val="000000"/>
              </a:solidFill>
              <a:effectLst>
                <a:outerShdw blurRad="38100" dist="38100" dir="2700000" sx="0" sy="0" algn="tl">
                  <a:srgbClr val="000000"/>
                </a:outerShdw>
              </a:effectLst>
              <a:latin typeface="Helvetica" pitchFamily="34" charset="0"/>
              <a:ea typeface="宋体" pitchFamily="-112" charset="-122"/>
              <a:cs typeface="Times New Roman" pitchFamily="-112" charset="0"/>
            </a:endParaRPr>
          </a:p>
          <a:p>
            <a:r>
              <a:rPr lang="en-US" altLang="zh-CN" sz="2400" dirty="0" smtClean="0">
                <a:solidFill>
                  <a:srgbClr val="000000"/>
                </a:solidFill>
                <a:effectLst>
                  <a:outerShdw blurRad="38100" dist="38100" dir="2700000" algn="tl">
                    <a:srgbClr val="000000"/>
                  </a:outerShdw>
                </a:effectLst>
                <a:latin typeface="Helvetica" pitchFamily="34" charset="0"/>
                <a:ea typeface="宋体" pitchFamily="-112" charset="-122"/>
                <a:cs typeface="Times New Roman" pitchFamily="-112" charset="0"/>
              </a:rPr>
              <a:t> </a:t>
            </a:r>
            <a:endParaRPr lang="zh-CN" altLang="en-US" sz="2400" dirty="0">
              <a:solidFill>
                <a:srgbClr val="0000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86446" y="1095363"/>
            <a:ext cx="3181350"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7" name="Rectangle 10"/>
          <p:cNvSpPr>
            <a:spLocks noChangeArrowheads="1"/>
          </p:cNvSpPr>
          <p:nvPr/>
        </p:nvSpPr>
        <p:spPr bwMode="auto">
          <a:xfrm>
            <a:off x="5769955" y="1181385"/>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Reading Skills</a:t>
            </a:r>
            <a:endParaRPr lang="en-US" altLang="zh-CN" sz="2400" dirty="0">
              <a:solidFill>
                <a:srgbClr val="000000"/>
              </a:solidFill>
              <a:latin typeface="Helvetica" pitchFamily="34" charset="0"/>
            </a:endParaRPr>
          </a:p>
        </p:txBody>
      </p:sp>
      <p:grpSp>
        <p:nvGrpSpPr>
          <p:cNvPr id="28" name="组合 27"/>
          <p:cNvGrpSpPr/>
          <p:nvPr/>
        </p:nvGrpSpPr>
        <p:grpSpPr>
          <a:xfrm>
            <a:off x="3857620" y="2692254"/>
            <a:ext cx="5286380" cy="1451126"/>
            <a:chOff x="3857620" y="2643182"/>
            <a:chExt cx="5286380" cy="1451126"/>
          </a:xfrm>
        </p:grpSpPr>
        <p:pic>
          <p:nvPicPr>
            <p:cNvPr id="22"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3857620" y="2643182"/>
              <a:ext cx="5286380" cy="1451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TextBox 22">
              <a:hlinkClick r:id="rId5" action="ppaction://hlinksldjump"/>
            </p:cNvPr>
            <p:cNvSpPr txBox="1"/>
            <p:nvPr/>
          </p:nvSpPr>
          <p:spPr>
            <a:xfrm>
              <a:off x="4714876" y="3071810"/>
              <a:ext cx="3684840"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Presentation of the Skill</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grpSp>
        <p:nvGrpSpPr>
          <p:cNvPr id="29" name="组合 28"/>
          <p:cNvGrpSpPr/>
          <p:nvPr/>
        </p:nvGrpSpPr>
        <p:grpSpPr>
          <a:xfrm>
            <a:off x="3857620" y="4406766"/>
            <a:ext cx="5286380" cy="1451126"/>
            <a:chOff x="3857620" y="4066104"/>
            <a:chExt cx="5286380" cy="1451126"/>
          </a:xfrm>
        </p:grpSpPr>
        <p:pic>
          <p:nvPicPr>
            <p:cNvPr id="24"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3857620" y="4066104"/>
              <a:ext cx="5286380" cy="1451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 name="TextBox 24">
              <a:hlinkClick r:id="rId6" action="ppaction://hlinksldjump"/>
            </p:cNvPr>
            <p:cNvSpPr txBox="1"/>
            <p:nvPr/>
          </p:nvSpPr>
          <p:spPr>
            <a:xfrm>
              <a:off x="4714876" y="4494732"/>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Reading Skill Practice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pic>
        <p:nvPicPr>
          <p:cNvPr id="26"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8" name="Picture 4" descr="c:\DOCUME~1\jiangll\APPLIC~1\360se6\USERDA~1\Temp\TOP-91~1.JPG"/>
          <p:cNvPicPr>
            <a:picLocks noChangeAspect="1" noChangeArrowheads="1"/>
          </p:cNvPicPr>
          <p:nvPr/>
        </p:nvPicPr>
        <p:blipFill>
          <a:blip r:embed="rId9"/>
          <a:srcRect l="24977" r="6252" b="3161"/>
          <a:stretch>
            <a:fillRect/>
          </a:stretch>
        </p:blipFill>
        <p:spPr bwMode="auto">
          <a:xfrm>
            <a:off x="642910" y="1915828"/>
            <a:ext cx="3230145" cy="3870626"/>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grpSp>
        <p:nvGrpSpPr>
          <p:cNvPr id="27" name="组合 26"/>
          <p:cNvGrpSpPr/>
          <p:nvPr/>
        </p:nvGrpSpPr>
        <p:grpSpPr>
          <a:xfrm>
            <a:off x="-32" y="0"/>
            <a:ext cx="9144064" cy="1142984"/>
            <a:chOff x="-32" y="0"/>
            <a:chExt cx="9144064" cy="1142984"/>
          </a:xfrm>
        </p:grpSpPr>
        <p:sp>
          <p:nvSpPr>
            <p:cNvPr id="30" name="Rectangle 10"/>
            <p:cNvSpPr/>
            <p:nvPr/>
          </p:nvSpPr>
          <p:spPr>
            <a:xfrm>
              <a:off x="-32"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31" name="TextBox 30"/>
            <p:cNvSpPr txBox="1"/>
            <p:nvPr/>
          </p:nvSpPr>
          <p:spPr>
            <a:xfrm>
              <a:off x="785786" y="0"/>
              <a:ext cx="762000" cy="707886"/>
            </a:xfrm>
            <a:prstGeom prst="rect">
              <a:avLst/>
            </a:prstGeom>
            <a:noFill/>
          </p:spPr>
          <p:txBody>
            <a:bodyPr wrap="square" rtlCol="0">
              <a:spAutoFit/>
            </a:bodyPr>
            <a:lstStyle/>
            <a:p>
              <a:r>
                <a:rPr lang="en-US" altLang="zh-CN" sz="4000" b="1" i="1" dirty="0" smtClean="0">
                  <a:latin typeface="Helvetica" pitchFamily="34" charset="0"/>
                  <a:ea typeface="Arial Unicode MS" pitchFamily="34" charset="-122"/>
                  <a:cs typeface="Helvetica Neue"/>
                </a:rPr>
                <a:t>B</a:t>
              </a:r>
              <a:endParaRPr lang="en-US" altLang="zh-CN" sz="4000" b="1" i="1" dirty="0">
                <a:latin typeface="Helvetica" pitchFamily="34" charset="0"/>
                <a:ea typeface="Arial Unicode MS" pitchFamily="34" charset="-122"/>
                <a:cs typeface="Helvetica Neue"/>
              </a:endParaRPr>
            </a:p>
          </p:txBody>
        </p:sp>
        <p:sp>
          <p:nvSpPr>
            <p:cNvPr id="32" name="Isosceles Triangle 15"/>
            <p:cNvSpPr/>
            <p:nvPr/>
          </p:nvSpPr>
          <p:spPr>
            <a:xfrm flipV="1">
              <a:off x="1285852" y="3810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p:cNvSpPr txBox="1"/>
            <p:nvPr/>
          </p:nvSpPr>
          <p:spPr>
            <a:xfrm>
              <a:off x="1450387" y="127321"/>
              <a:ext cx="7693645" cy="1015663"/>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Traveling solo—A blessing overall!</a:t>
              </a:r>
            </a:p>
            <a:p>
              <a:endParaRPr lang="en-US" sz="3200" dirty="0">
                <a:effectLst>
                  <a:glow rad="101600">
                    <a:schemeClr val="tx1">
                      <a:alpha val="60000"/>
                    </a:schemeClr>
                  </a:glow>
                  <a:outerShdw blurRad="38100" dist="38100" dir="2700000" algn="tl">
                    <a:srgbClr val="000000">
                      <a:alpha val="43137"/>
                    </a:srgbClr>
                  </a:outerShdw>
                </a:effectLst>
              </a:endParaRPr>
            </a:p>
          </p:txBody>
        </p:sp>
        <p:sp>
          <p:nvSpPr>
            <p:cNvPr id="34" name="TextBox 33"/>
            <p:cNvSpPr txBox="1"/>
            <p:nvPr/>
          </p:nvSpPr>
          <p:spPr>
            <a:xfrm>
              <a:off x="-32" y="232926"/>
              <a:ext cx="1018227" cy="369332"/>
            </a:xfrm>
            <a:prstGeom prst="rect">
              <a:avLst/>
            </a:prstGeom>
            <a:noFill/>
          </p:spPr>
          <p:txBody>
            <a:bodyPr wrap="none" rtlCol="0">
              <a:spAutoFit/>
            </a:bodyPr>
            <a:lstStyle/>
            <a:p>
              <a:r>
                <a:rPr lang="en-US" b="1" i="1" dirty="0" smtClean="0">
                  <a:latin typeface="Helvetica" pitchFamily="34" charset="0"/>
                  <a:cs typeface="Helvetica Neue"/>
                </a:rPr>
                <a:t>Section</a:t>
              </a:r>
              <a:endParaRPr lang="en-US" b="1" i="1" dirty="0">
                <a:latin typeface="Helvetica" pitchFamily="34" charset="0"/>
                <a:cs typeface="Helvetica Neue"/>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4282" y="1643050"/>
            <a:ext cx="8715436" cy="5246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endParaRPr lang="zh-CN" altLang="en-US" dirty="0"/>
          </a:p>
        </p:txBody>
      </p:sp>
      <p:sp>
        <p:nvSpPr>
          <p:cNvPr id="17" name="TextBox 16"/>
          <p:cNvSpPr txBox="1"/>
          <p:nvPr/>
        </p:nvSpPr>
        <p:spPr>
          <a:xfrm>
            <a:off x="1285852" y="2434287"/>
            <a:ext cx="5715040" cy="3637919"/>
          </a:xfrm>
          <a:prstGeom prst="rect">
            <a:avLst/>
          </a:prstGeom>
          <a:noFill/>
          <a:effectLst>
            <a:glow rad="139700">
              <a:schemeClr val="accent3">
                <a:satMod val="175000"/>
                <a:alpha val="40000"/>
              </a:schemeClr>
            </a:glow>
          </a:effectLst>
        </p:spPr>
        <p:txBody>
          <a:bodyPr wrap="square" rtlCol="0">
            <a:spAutoFit/>
          </a:bodyPr>
          <a:lstStyle/>
          <a:p>
            <a:pPr algn="just">
              <a:lnSpc>
                <a:spcPct val="120000"/>
              </a:lnSpc>
            </a:pPr>
            <a:r>
              <a:rPr lang="en-US" altLang="zh-CN" sz="2400" dirty="0" smtClean="0">
                <a:latin typeface="Helvetica" pitchFamily="34" charset="0"/>
                <a:ea typeface="楷体_GB2312" pitchFamily="49" charset="-122"/>
              </a:rPr>
              <a:t>Good readers draw on prior knowledge and experience to help them understand what they are reading and are thus able to use that knowledge to make connections. Students can comprehend better when they make a </a:t>
            </a:r>
            <a:r>
              <a:rPr lang="en-US" altLang="zh-CN" sz="2400" b="1" dirty="0" smtClean="0">
                <a:solidFill>
                  <a:srgbClr val="0070C0"/>
                </a:solidFill>
                <a:latin typeface="Helvetica" pitchFamily="34" charset="0"/>
                <a:ea typeface="楷体_GB2312" pitchFamily="49" charset="-122"/>
              </a:rPr>
              <a:t>text-to-self connection</a:t>
            </a:r>
            <a:r>
              <a:rPr lang="en-US" altLang="zh-CN" sz="2400" dirty="0" smtClean="0">
                <a:latin typeface="Helvetica" pitchFamily="34" charset="0"/>
                <a:ea typeface="楷体_GB2312" pitchFamily="49" charset="-122"/>
              </a:rPr>
              <a:t> between a piece of reading material and their own life experiences.</a:t>
            </a:r>
          </a:p>
        </p:txBody>
      </p:sp>
      <p:sp>
        <p:nvSpPr>
          <p:cNvPr id="5" name="TextBox 4"/>
          <p:cNvSpPr txBox="1"/>
          <p:nvPr/>
        </p:nvSpPr>
        <p:spPr>
          <a:xfrm>
            <a:off x="1116756" y="1285860"/>
            <a:ext cx="6884268" cy="492443"/>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600" dirty="0" smtClean="0">
                <a:solidFill>
                  <a:schemeClr val="tx1"/>
                </a:solidFill>
              </a:rPr>
              <a:t>Reading with your background knowledge</a:t>
            </a:r>
            <a:endParaRPr lang="zh-CN" altLang="en-US" sz="2600" dirty="0">
              <a:solidFill>
                <a:schemeClr val="tx1"/>
              </a:solidFill>
            </a:endParaRPr>
          </a:p>
        </p:txBody>
      </p:sp>
      <p:pic>
        <p:nvPicPr>
          <p:cNvPr id="3074" name="Picture 2" descr="H:\2015年修改\图片3.jpg"/>
          <p:cNvPicPr>
            <a:picLocks noChangeAspect="1" noChangeArrowheads="1"/>
          </p:cNvPicPr>
          <p:nvPr/>
        </p:nvPicPr>
        <p:blipFill>
          <a:blip r:embed="rId4"/>
          <a:srcRect/>
          <a:stretch>
            <a:fillRect/>
          </a:stretch>
        </p:blipFill>
        <p:spPr bwMode="auto">
          <a:xfrm>
            <a:off x="0" y="0"/>
            <a:ext cx="4657725" cy="11953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76" y="1643050"/>
            <a:ext cx="8929718" cy="5246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endParaRPr lang="zh-CN" altLang="en-US" dirty="0"/>
          </a:p>
        </p:txBody>
      </p:sp>
      <p:sp>
        <p:nvSpPr>
          <p:cNvPr id="17" name="TextBox 16"/>
          <p:cNvSpPr txBox="1"/>
          <p:nvPr/>
        </p:nvSpPr>
        <p:spPr>
          <a:xfrm>
            <a:off x="1142976" y="2285992"/>
            <a:ext cx="6072230" cy="4081117"/>
          </a:xfrm>
          <a:prstGeom prst="rect">
            <a:avLst/>
          </a:prstGeom>
          <a:noFill/>
          <a:effectLst>
            <a:glow rad="139700">
              <a:schemeClr val="accent3">
                <a:satMod val="175000"/>
                <a:alpha val="40000"/>
              </a:schemeClr>
            </a:glow>
          </a:effectLst>
        </p:spPr>
        <p:txBody>
          <a:bodyPr wrap="square" rtlCol="0">
            <a:spAutoFit/>
          </a:bodyPr>
          <a:lstStyle/>
          <a:p>
            <a:pPr algn="just">
              <a:lnSpc>
                <a:spcPct val="120000"/>
              </a:lnSpc>
            </a:pPr>
            <a:r>
              <a:rPr lang="en-US" altLang="zh-CN" sz="2400" dirty="0" smtClean="0">
                <a:latin typeface="Helvetica" pitchFamily="34" charset="0"/>
                <a:ea typeface="楷体_GB2312" pitchFamily="49" charset="-122"/>
              </a:rPr>
              <a:t>Once you are able to connect what you are reading with what you have experienced, you can surely comprehend the paragraph better. More importantly, you can also well</a:t>
            </a:r>
          </a:p>
          <a:p>
            <a:pPr algn="just">
              <a:lnSpc>
                <a:spcPct val="120000"/>
              </a:lnSpc>
            </a:pPr>
            <a:r>
              <a:rPr lang="en-US" altLang="zh-CN" sz="2400" dirty="0" smtClean="0">
                <a:latin typeface="Helvetica" pitchFamily="34" charset="0"/>
                <a:ea typeface="楷体_GB2312" pitchFamily="49" charset="-122"/>
              </a:rPr>
              <a:t>sense the underlying tone of the author, which is exactly what the author wants to drive at. Nevertheless, different readers might get a different hint from exactly the same reading material.</a:t>
            </a:r>
          </a:p>
        </p:txBody>
      </p:sp>
      <p:sp>
        <p:nvSpPr>
          <p:cNvPr id="5" name="TextBox 4"/>
          <p:cNvSpPr txBox="1"/>
          <p:nvPr/>
        </p:nvSpPr>
        <p:spPr>
          <a:xfrm>
            <a:off x="1116756" y="1285860"/>
            <a:ext cx="6884268" cy="492443"/>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600" dirty="0" smtClean="0">
                <a:solidFill>
                  <a:schemeClr val="tx1"/>
                </a:solidFill>
              </a:rPr>
              <a:t>Reading with your background knowledge</a:t>
            </a:r>
            <a:endParaRPr lang="zh-CN" altLang="en-US" sz="2600" dirty="0">
              <a:solidFill>
                <a:schemeClr val="tx1"/>
              </a:solidFill>
            </a:endParaRPr>
          </a:p>
        </p:txBody>
      </p:sp>
      <p:pic>
        <p:nvPicPr>
          <p:cNvPr id="3074" name="Picture 2" descr="H:\2015年修改\图片3.jpg"/>
          <p:cNvPicPr>
            <a:picLocks noChangeAspect="1" noChangeArrowheads="1"/>
          </p:cNvPicPr>
          <p:nvPr/>
        </p:nvPicPr>
        <p:blipFill>
          <a:blip r:embed="rId4"/>
          <a:srcRect/>
          <a:stretch>
            <a:fillRect/>
          </a:stretch>
        </p:blipFill>
        <p:spPr bwMode="auto">
          <a:xfrm>
            <a:off x="0" y="0"/>
            <a:ext cx="4657725" cy="11953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xmlns="" val="0"/>
              </a:ext>
            </a:extLst>
          </a:blip>
          <a:srcRect l="2206" r="3677"/>
          <a:stretch>
            <a:fillRect/>
          </a:stretch>
        </p:blipFill>
        <p:spPr bwMode="auto">
          <a:xfrm>
            <a:off x="0" y="1643050"/>
            <a:ext cx="9144000" cy="5246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endParaRPr lang="zh-CN" altLang="en-US" dirty="0"/>
          </a:p>
        </p:txBody>
      </p:sp>
      <p:sp>
        <p:nvSpPr>
          <p:cNvPr id="17" name="TextBox 16"/>
          <p:cNvSpPr txBox="1"/>
          <p:nvPr/>
        </p:nvSpPr>
        <p:spPr>
          <a:xfrm>
            <a:off x="1071538" y="2274412"/>
            <a:ext cx="6286544" cy="4154984"/>
          </a:xfrm>
          <a:prstGeom prst="rect">
            <a:avLst/>
          </a:prstGeom>
          <a:noFill/>
          <a:effectLst>
            <a:glow rad="139700">
              <a:schemeClr val="accent3">
                <a:satMod val="175000"/>
                <a:alpha val="40000"/>
              </a:schemeClr>
            </a:glow>
          </a:effectLst>
        </p:spPr>
        <p:txBody>
          <a:bodyPr wrap="square" rtlCol="0">
            <a:spAutoFit/>
          </a:bodyPr>
          <a:lstStyle/>
          <a:p>
            <a:pPr algn="just"/>
            <a:r>
              <a:rPr lang="en-US" altLang="zh-CN" sz="2400" dirty="0" smtClean="0">
                <a:latin typeface="Helvetica" pitchFamily="34" charset="0"/>
              </a:rPr>
              <a:t>Through making this text-to-self connection, you can see how this reading skill contributes to your understanding of the paragraph. Remember reading with your background knowledge not only connects you with the text, it also helps you think critically since your understanding of the text is continuously checked, confirmed, modified, or corrected during the reading process until you eventually come to understand the real purpose of the author.</a:t>
            </a:r>
            <a:endParaRPr lang="en-US" altLang="zh-CN" sz="2400" dirty="0" smtClean="0">
              <a:latin typeface="Helvetica" pitchFamily="34" charset="0"/>
              <a:ea typeface="楷体_GB2312" pitchFamily="49" charset="-122"/>
            </a:endParaRPr>
          </a:p>
        </p:txBody>
      </p:sp>
      <p:sp>
        <p:nvSpPr>
          <p:cNvPr id="5" name="TextBox 4"/>
          <p:cNvSpPr txBox="1"/>
          <p:nvPr/>
        </p:nvSpPr>
        <p:spPr>
          <a:xfrm>
            <a:off x="1071538" y="1285860"/>
            <a:ext cx="6884268" cy="492443"/>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600" dirty="0" smtClean="0">
                <a:solidFill>
                  <a:schemeClr val="tx1"/>
                </a:solidFill>
              </a:rPr>
              <a:t>Reading with your background knowledge</a:t>
            </a:r>
            <a:endParaRPr lang="zh-CN" altLang="en-US" sz="2600" dirty="0">
              <a:solidFill>
                <a:schemeClr val="tx1"/>
              </a:solidFill>
            </a:endParaRPr>
          </a:p>
        </p:txBody>
      </p:sp>
      <p:pic>
        <p:nvPicPr>
          <p:cNvPr id="3074" name="Picture 2" descr="H:\2015年修改\图片3.jpg"/>
          <p:cNvPicPr>
            <a:picLocks noChangeAspect="1" noChangeArrowheads="1"/>
          </p:cNvPicPr>
          <p:nvPr/>
        </p:nvPicPr>
        <p:blipFill>
          <a:blip r:embed="rId4"/>
          <a:srcRect/>
          <a:stretch>
            <a:fillRect/>
          </a:stretch>
        </p:blipFill>
        <p:spPr bwMode="auto">
          <a:xfrm>
            <a:off x="0" y="0"/>
            <a:ext cx="4657725" cy="11953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5"/>
          <p:cNvPicPr>
            <a:picLocks noChangeAspect="1" noChangeArrowheads="1"/>
          </p:cNvPicPr>
          <p:nvPr/>
        </p:nvPicPr>
        <p:blipFill>
          <a:blip r:embed="rId2">
            <a:extLst>
              <a:ext uri="{28A0092B-C50C-407E-A947-70E740481C1C}">
                <a14:useLocalDpi xmlns:a14="http://schemas.microsoft.com/office/drawing/2010/main" xmlns="" val="0"/>
              </a:ext>
            </a:extLst>
          </a:blip>
          <a:srcRect l="2308"/>
          <a:stretch>
            <a:fillRect/>
          </a:stretch>
        </p:blipFill>
        <p:spPr bwMode="auto">
          <a:xfrm>
            <a:off x="72032" y="1827291"/>
            <a:ext cx="9072000" cy="4991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endParaRPr lang="zh-CN" altLang="en-US" dirty="0"/>
          </a:p>
        </p:txBody>
      </p:sp>
      <p:sp>
        <p:nvSpPr>
          <p:cNvPr id="8" name="TextBox 12"/>
          <p:cNvSpPr txBox="1"/>
          <p:nvPr/>
        </p:nvSpPr>
        <p:spPr>
          <a:xfrm>
            <a:off x="865526" y="2357430"/>
            <a:ext cx="6706870" cy="4081117"/>
          </a:xfrm>
          <a:prstGeom prst="rect">
            <a:avLst/>
          </a:prstGeom>
          <a:noFill/>
        </p:spPr>
        <p:txBody>
          <a:bodyPr vert="horz" wrap="square" rtlCol="0">
            <a:spAutoFit/>
          </a:bodyPr>
          <a:lstStyle/>
          <a:p>
            <a:pPr>
              <a:lnSpc>
                <a:spcPct val="120000"/>
              </a:lnSpc>
              <a:buClr>
                <a:srgbClr val="0E9D80"/>
              </a:buClr>
            </a:pPr>
            <a:r>
              <a:rPr lang="en-US" altLang="zh-CN" sz="2400" dirty="0" smtClean="0">
                <a:latin typeface="Helvetica" pitchFamily="34" charset="0"/>
              </a:rPr>
              <a:t>Read Paragraphs 1, 2, and 8 of Text B using the skill of reading with background knowledge. Think about the following questions:</a:t>
            </a:r>
          </a:p>
          <a:p>
            <a:pPr>
              <a:lnSpc>
                <a:spcPct val="120000"/>
              </a:lnSpc>
              <a:buSzPct val="66000"/>
              <a:buFont typeface="Wingdings" pitchFamily="2" charset="2"/>
              <a:buChar char="l"/>
            </a:pPr>
            <a:r>
              <a:rPr lang="en-US" altLang="zh-CN" sz="2400" dirty="0" smtClean="0">
                <a:latin typeface="Helvetica" pitchFamily="34" charset="0"/>
              </a:rPr>
              <a:t>  What was your feeling when you were </a:t>
            </a:r>
          </a:p>
          <a:p>
            <a:pPr>
              <a:lnSpc>
                <a:spcPct val="120000"/>
              </a:lnSpc>
              <a:buSzPct val="66000"/>
            </a:pPr>
            <a:r>
              <a:rPr lang="en-US" altLang="zh-CN" sz="2400" dirty="0" smtClean="0">
                <a:latin typeface="Helvetica" pitchFamily="34" charset="0"/>
              </a:rPr>
              <a:t>    reading these paragraphs? </a:t>
            </a:r>
          </a:p>
          <a:p>
            <a:pPr>
              <a:lnSpc>
                <a:spcPct val="120000"/>
              </a:lnSpc>
              <a:buSzPct val="66000"/>
              <a:buFont typeface="Wingdings" pitchFamily="2" charset="2"/>
              <a:buChar char="l"/>
            </a:pPr>
            <a:r>
              <a:rPr lang="en-US" altLang="zh-CN" sz="2400" dirty="0" smtClean="0">
                <a:latin typeface="Helvetica" pitchFamily="34" charset="0"/>
              </a:rPr>
              <a:t>  Did you get a similar feeling or experience as    </a:t>
            </a:r>
          </a:p>
          <a:p>
            <a:pPr>
              <a:lnSpc>
                <a:spcPct val="120000"/>
              </a:lnSpc>
              <a:buSzPct val="66000"/>
            </a:pPr>
            <a:r>
              <a:rPr lang="en-US" altLang="zh-CN" sz="2400" dirty="0" smtClean="0">
                <a:latin typeface="Helvetica" pitchFamily="34" charset="0"/>
              </a:rPr>
              <a:t>    the author described ?</a:t>
            </a:r>
          </a:p>
          <a:p>
            <a:pPr>
              <a:lnSpc>
                <a:spcPct val="120000"/>
              </a:lnSpc>
              <a:buSzPct val="66000"/>
              <a:buFont typeface="Wingdings" pitchFamily="2" charset="2"/>
              <a:buChar char="l"/>
            </a:pPr>
            <a:r>
              <a:rPr lang="en-US" altLang="zh-CN" sz="2400" dirty="0" smtClean="0">
                <a:latin typeface="Helvetica" pitchFamily="34" charset="0"/>
              </a:rPr>
              <a:t>  What is the author’s purpose of putting these  </a:t>
            </a:r>
          </a:p>
          <a:p>
            <a:pPr>
              <a:lnSpc>
                <a:spcPct val="120000"/>
              </a:lnSpc>
              <a:buSzPct val="66000"/>
            </a:pPr>
            <a:r>
              <a:rPr lang="en-US" altLang="zh-CN" sz="2400" dirty="0" smtClean="0">
                <a:latin typeface="Helvetica" pitchFamily="34" charset="0"/>
              </a:rPr>
              <a:t>    details in the text?</a:t>
            </a:r>
            <a:endParaRPr lang="en-US" altLang="zh-CN" sz="2400" i="1" dirty="0" smtClean="0">
              <a:latin typeface="Helvetica" pitchFamily="34" charset="0"/>
            </a:endParaRPr>
          </a:p>
        </p:txBody>
      </p:sp>
      <p:pic>
        <p:nvPicPr>
          <p:cNvPr id="4098" name="Picture 2" descr="H:\2015年修改\图片4.jpg"/>
          <p:cNvPicPr>
            <a:picLocks noChangeAspect="1" noChangeArrowheads="1"/>
          </p:cNvPicPr>
          <p:nvPr/>
        </p:nvPicPr>
        <p:blipFill>
          <a:blip r:embed="rId3"/>
          <a:srcRect/>
          <a:stretch>
            <a:fillRect/>
          </a:stretch>
        </p:blipFill>
        <p:spPr bwMode="auto">
          <a:xfrm>
            <a:off x="0" y="0"/>
            <a:ext cx="4657725" cy="1195387"/>
          </a:xfrm>
          <a:prstGeom prst="rect">
            <a:avLst/>
          </a:prstGeom>
          <a:noFill/>
        </p:spPr>
      </p:pic>
      <p:pic>
        <p:nvPicPr>
          <p:cNvPr id="23" name="Picture 4">
            <a:hlinkClick r:id="rId4" action="ppaction://hlinksldjump"/>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617289" y="6359560"/>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857224" y="1364921"/>
            <a:ext cx="6884268" cy="492443"/>
          </a:xfrm>
          <a:prstGeom prst="rect">
            <a:avLst/>
          </a:prstGeom>
          <a:noFill/>
          <a:effectLst/>
        </p:spPr>
        <p:txBody>
          <a:bodyPr wrap="square" rtlCol="0">
            <a:spAutoFit/>
          </a:bodyPr>
          <a:lstStyle>
            <a:defPPr>
              <a:defRPr lang="zh-CN"/>
            </a:defPPr>
            <a:lvl1pPr>
              <a:defRPr b="1">
                <a:solidFill>
                  <a:srgbClr val="71AE0E"/>
                </a:solidFill>
                <a:latin typeface="Helvetica" pitchFamily="34" charset="0"/>
                <a:cs typeface="Helvetica Neue"/>
              </a:defRPr>
            </a:lvl1pPr>
          </a:lstStyle>
          <a:p>
            <a:r>
              <a:rPr lang="en-US" altLang="zh-CN" sz="2600" dirty="0" smtClean="0">
                <a:solidFill>
                  <a:schemeClr val="tx1"/>
                </a:solidFill>
              </a:rPr>
              <a:t>Reading with your background knowledge</a:t>
            </a:r>
            <a:endParaRPr lang="zh-CN" altLang="en-US" sz="2600" dirty="0">
              <a:solidFill>
                <a:schemeClr val="tx1"/>
              </a:solidFill>
            </a:endParaRPr>
          </a:p>
        </p:txBody>
      </p:sp>
    </p:spTree>
    <p:extLst>
      <p:ext uri="{BB962C8B-B14F-4D97-AF65-F5344CB8AC3E}">
        <p14:creationId xmlns:p14="http://schemas.microsoft.com/office/powerpoint/2010/main" xmlns="" val="387382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297" y="1238239"/>
            <a:ext cx="3200400"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Rectangle 14"/>
          <p:cNvSpPr>
            <a:spLocks noChangeArrowheads="1"/>
          </p:cNvSpPr>
          <p:nvPr/>
        </p:nvSpPr>
        <p:spPr bwMode="auto">
          <a:xfrm>
            <a:off x="-153348" y="132426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Text Study</a:t>
            </a:r>
            <a:endParaRPr lang="en-US" altLang="zh-CN" sz="2400" dirty="0">
              <a:solidFill>
                <a:srgbClr val="000000"/>
              </a:solidFill>
              <a:latin typeface="Helvetica" pitchFamily="34" charset="0"/>
            </a:endParaRPr>
          </a:p>
        </p:txBody>
      </p:sp>
      <p:grpSp>
        <p:nvGrpSpPr>
          <p:cNvPr id="27" name="组合 26"/>
          <p:cNvGrpSpPr/>
          <p:nvPr/>
        </p:nvGrpSpPr>
        <p:grpSpPr>
          <a:xfrm>
            <a:off x="-14245" y="2353432"/>
            <a:ext cx="4943434" cy="1152127"/>
            <a:chOff x="-14245" y="2353432"/>
            <a:chExt cx="4943434" cy="1152127"/>
          </a:xfrm>
        </p:grpSpPr>
        <p:pic>
          <p:nvPicPr>
            <p:cNvPr id="17"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14245" y="2353432"/>
              <a:ext cx="4943434"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5" action="ppaction://hlinksldjump"/>
            </p:cNvPr>
            <p:cNvSpPr txBox="1"/>
            <p:nvPr/>
          </p:nvSpPr>
          <p:spPr>
            <a:xfrm>
              <a:off x="186144" y="2857496"/>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Text Comprehension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grpSp>
        <p:nvGrpSpPr>
          <p:cNvPr id="28" name="组合 27"/>
          <p:cNvGrpSpPr/>
          <p:nvPr/>
        </p:nvGrpSpPr>
        <p:grpSpPr>
          <a:xfrm>
            <a:off x="-14243" y="3617565"/>
            <a:ext cx="4546500" cy="1152127"/>
            <a:chOff x="-14243" y="3617565"/>
            <a:chExt cx="4546500" cy="1152127"/>
          </a:xfrm>
        </p:grpSpPr>
        <p:pic>
          <p:nvPicPr>
            <p:cNvPr id="21"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14243" y="3617565"/>
              <a:ext cx="4394174"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2" name="TextBox 31">
              <a:hlinkClick r:id="rId6" action="ppaction://hlinksldjump"/>
            </p:cNvPr>
            <p:cNvSpPr txBox="1"/>
            <p:nvPr/>
          </p:nvSpPr>
          <p:spPr>
            <a:xfrm>
              <a:off x="192442" y="4122495"/>
              <a:ext cx="4339815"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grpSp>
        <p:nvGrpSpPr>
          <p:cNvPr id="29" name="组合 28"/>
          <p:cNvGrpSpPr/>
          <p:nvPr/>
        </p:nvGrpSpPr>
        <p:grpSpPr>
          <a:xfrm>
            <a:off x="-14597" y="4857742"/>
            <a:ext cx="3682173" cy="1152127"/>
            <a:chOff x="-14597" y="4857742"/>
            <a:chExt cx="3682173" cy="1152127"/>
          </a:xfrm>
        </p:grpSpPr>
        <p:pic>
          <p:nvPicPr>
            <p:cNvPr id="23"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14597" y="4857742"/>
              <a:ext cx="3682173"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4" name="TextBox 33">
              <a:hlinkClick r:id="rId7" action="ppaction://hlinksldjump"/>
            </p:cNvPr>
            <p:cNvSpPr txBox="1"/>
            <p:nvPr/>
          </p:nvSpPr>
          <p:spPr>
            <a:xfrm>
              <a:off x="253058" y="5355567"/>
              <a:ext cx="2604429"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pic>
        <p:nvPicPr>
          <p:cNvPr id="24" name="Picture 4">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5" name="组合 24"/>
          <p:cNvGrpSpPr/>
          <p:nvPr/>
        </p:nvGrpSpPr>
        <p:grpSpPr>
          <a:xfrm>
            <a:off x="-32" y="0"/>
            <a:ext cx="9144064" cy="1142984"/>
            <a:chOff x="-32" y="0"/>
            <a:chExt cx="9144064" cy="1142984"/>
          </a:xfrm>
        </p:grpSpPr>
        <p:sp>
          <p:nvSpPr>
            <p:cNvPr id="31" name="Rectangle 10"/>
            <p:cNvSpPr/>
            <p:nvPr/>
          </p:nvSpPr>
          <p:spPr>
            <a:xfrm>
              <a:off x="-32"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33" name="TextBox 32"/>
            <p:cNvSpPr txBox="1"/>
            <p:nvPr/>
          </p:nvSpPr>
          <p:spPr>
            <a:xfrm>
              <a:off x="785786" y="0"/>
              <a:ext cx="762000" cy="707886"/>
            </a:xfrm>
            <a:prstGeom prst="rect">
              <a:avLst/>
            </a:prstGeom>
            <a:noFill/>
          </p:spPr>
          <p:txBody>
            <a:bodyPr wrap="square" rtlCol="0">
              <a:spAutoFit/>
            </a:bodyPr>
            <a:lstStyle/>
            <a:p>
              <a:r>
                <a:rPr lang="en-US" altLang="zh-CN" sz="4000" i="1" dirty="0" smtClean="0">
                  <a:latin typeface="Helvetica" pitchFamily="34" charset="0"/>
                  <a:ea typeface="Arial Unicode MS" pitchFamily="34" charset="-122"/>
                  <a:cs typeface="Helvetica Neue"/>
                </a:rPr>
                <a:t>B</a:t>
              </a:r>
              <a:endParaRPr lang="en-US" altLang="zh-CN" sz="4000" i="1" dirty="0">
                <a:latin typeface="Helvetica" pitchFamily="34" charset="0"/>
                <a:ea typeface="Arial Unicode MS" pitchFamily="34" charset="-122"/>
                <a:cs typeface="Helvetica Neue"/>
              </a:endParaRPr>
            </a:p>
          </p:txBody>
        </p:sp>
        <p:sp>
          <p:nvSpPr>
            <p:cNvPr id="35" name="Isosceles Triangle 15"/>
            <p:cNvSpPr/>
            <p:nvPr/>
          </p:nvSpPr>
          <p:spPr>
            <a:xfrm flipV="1">
              <a:off x="1285852" y="3810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450387" y="127321"/>
              <a:ext cx="7693645" cy="1015663"/>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Traveling solo—A blessing overall!</a:t>
              </a:r>
            </a:p>
            <a:p>
              <a:endParaRPr lang="en-US" sz="3200" dirty="0">
                <a:effectLst>
                  <a:glow rad="101600">
                    <a:schemeClr val="tx1">
                      <a:alpha val="60000"/>
                    </a:schemeClr>
                  </a:glow>
                  <a:outerShdw blurRad="38100" dist="38100" dir="2700000" algn="tl">
                    <a:srgbClr val="000000">
                      <a:alpha val="43137"/>
                    </a:srgbClr>
                  </a:outerShdw>
                </a:effectLst>
              </a:endParaRPr>
            </a:p>
          </p:txBody>
        </p:sp>
        <p:sp>
          <p:nvSpPr>
            <p:cNvPr id="37" name="TextBox 36"/>
            <p:cNvSpPr txBox="1"/>
            <p:nvPr/>
          </p:nvSpPr>
          <p:spPr>
            <a:xfrm>
              <a:off x="-32" y="232926"/>
              <a:ext cx="954107" cy="369332"/>
            </a:xfrm>
            <a:prstGeom prst="rect">
              <a:avLst/>
            </a:prstGeom>
            <a:noFill/>
          </p:spPr>
          <p:txBody>
            <a:bodyPr wrap="none" rtlCol="0">
              <a:spAutoFit/>
            </a:bodyPr>
            <a:lstStyle/>
            <a:p>
              <a:r>
                <a:rPr lang="en-US" i="1" dirty="0" smtClean="0">
                  <a:latin typeface="Helvetica" pitchFamily="34" charset="0"/>
                  <a:cs typeface="Helvetica Neue"/>
                </a:rPr>
                <a:t>Section</a:t>
              </a:r>
              <a:endParaRPr lang="en-US" i="1" dirty="0">
                <a:latin typeface="Helvetica" pitchFamily="34" charset="0"/>
                <a:cs typeface="Helvetica Neue"/>
              </a:endParaRPr>
            </a:p>
          </p:txBody>
        </p:sp>
      </p:grpSp>
      <p:pic>
        <p:nvPicPr>
          <p:cNvPr id="38" name="图片 37" descr="8840_154921280118_2.jpg"/>
          <p:cNvPicPr>
            <a:picLocks noChangeAspect="1"/>
          </p:cNvPicPr>
          <p:nvPr/>
        </p:nvPicPr>
        <p:blipFill>
          <a:blip r:embed="rId10"/>
          <a:srcRect l="18750" r="3125" b="9870"/>
          <a:stretch>
            <a:fillRect/>
          </a:stretch>
        </p:blipFill>
        <p:spPr>
          <a:xfrm>
            <a:off x="4929189" y="1686104"/>
            <a:ext cx="3470527" cy="432376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569305" y="1643050"/>
            <a:ext cx="3394812" cy="4136535"/>
            <a:chOff x="569305" y="1884753"/>
            <a:chExt cx="3394812" cy="4136535"/>
          </a:xfrm>
        </p:grpSpPr>
        <p:pic>
          <p:nvPicPr>
            <p:cNvPr id="1331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62000" y="5392638"/>
              <a:ext cx="3143223"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317" name="Picture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42950" y="4725619"/>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316" name="Picture 4">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742950" y="4031599"/>
              <a:ext cx="3200400"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315" name="Picture 3">
              <a:hlinkClick r:id="rId8" action="ppaction://hlinksldjump"/>
            </p:cNvP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762000" y="3356992"/>
              <a:ext cx="3181350"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314" name="Picture 2">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773242" y="2708920"/>
              <a:ext cx="3190875"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6" name="Rectangle 6">
              <a:hlinkClick r:id="rId10" action="ppaction://hlinksldjump"/>
            </p:cNvPr>
            <p:cNvSpPr>
              <a:spLocks noChangeArrowheads="1"/>
            </p:cNvSpPr>
            <p:nvPr/>
          </p:nvSpPr>
          <p:spPr bwMode="auto">
            <a:xfrm>
              <a:off x="569305" y="2805529"/>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Warming-up</a:t>
              </a:r>
              <a:endParaRPr lang="en-US" altLang="zh-CN" sz="2400" dirty="0">
                <a:solidFill>
                  <a:srgbClr val="000000"/>
                </a:solidFill>
                <a:latin typeface="Helvetica" pitchFamily="34" charset="0"/>
              </a:endParaRPr>
            </a:p>
          </p:txBody>
        </p:sp>
        <p:sp>
          <p:nvSpPr>
            <p:cNvPr id="30" name="Rectangle 10">
              <a:hlinkClick r:id="rId8" action="ppaction://hlinksldjump"/>
            </p:cNvPr>
            <p:cNvSpPr>
              <a:spLocks noChangeArrowheads="1"/>
            </p:cNvSpPr>
            <p:nvPr/>
          </p:nvSpPr>
          <p:spPr bwMode="auto">
            <a:xfrm>
              <a:off x="569305" y="3478390"/>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Reading Skills</a:t>
              </a:r>
              <a:endParaRPr lang="en-US" altLang="zh-CN" sz="2400" dirty="0">
                <a:solidFill>
                  <a:srgbClr val="000000"/>
                </a:solidFill>
                <a:latin typeface="Helvetica" pitchFamily="34" charset="0"/>
              </a:endParaRPr>
            </a:p>
          </p:txBody>
        </p:sp>
        <p:sp>
          <p:nvSpPr>
            <p:cNvPr id="34" name="Rectangle 14">
              <a:hlinkClick r:id="rId6" action="ppaction://hlinksldjump"/>
            </p:cNvPr>
            <p:cNvSpPr>
              <a:spLocks noChangeArrowheads="1"/>
            </p:cNvSpPr>
            <p:nvPr/>
          </p:nvSpPr>
          <p:spPr bwMode="auto">
            <a:xfrm>
              <a:off x="569305" y="4119463"/>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Text Study</a:t>
              </a:r>
              <a:endParaRPr lang="en-US" altLang="zh-CN" sz="2400" dirty="0">
                <a:solidFill>
                  <a:srgbClr val="000000"/>
                </a:solidFill>
                <a:latin typeface="Helvetica" pitchFamily="34" charset="0"/>
              </a:endParaRPr>
            </a:p>
          </p:txBody>
        </p:sp>
        <p:sp>
          <p:nvSpPr>
            <p:cNvPr id="38" name="Rectangle 22">
              <a:hlinkClick r:id="rId4" action="ppaction://hlinksldjump"/>
            </p:cNvPr>
            <p:cNvSpPr>
              <a:spLocks noChangeArrowheads="1"/>
            </p:cNvSpPr>
            <p:nvPr/>
          </p:nvSpPr>
          <p:spPr bwMode="auto">
            <a:xfrm>
              <a:off x="569305" y="4797152"/>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Comparative Study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sp>
          <p:nvSpPr>
            <p:cNvPr id="19" name="TextBox 18"/>
            <p:cNvSpPr txBox="1"/>
            <p:nvPr/>
          </p:nvSpPr>
          <p:spPr>
            <a:xfrm>
              <a:off x="785786" y="1884753"/>
              <a:ext cx="2324675" cy="615553"/>
            </a:xfrm>
            <a:prstGeom prst="rect">
              <a:avLst/>
            </a:prstGeom>
            <a:noFill/>
          </p:spPr>
          <p:txBody>
            <a:bodyPr wrap="square" rtlCol="0">
              <a:spAutoFit/>
            </a:bodyPr>
            <a:lstStyle/>
            <a:p>
              <a:r>
                <a:rPr lang="en-US" altLang="zh-CN" sz="3400" dirty="0">
                  <a:solidFill>
                    <a:srgbClr val="FF6600"/>
                  </a:solidFill>
                  <a:effectLst>
                    <a:outerShdw blurRad="38100" dist="38100" dir="2700000" algn="tl">
                      <a:srgbClr val="000000">
                        <a:alpha val="43137"/>
                      </a:srgbClr>
                    </a:outerShdw>
                  </a:effectLst>
                  <a:latin typeface="Cooper Black" pitchFamily="18" charset="0"/>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ndParaRPr>
            </a:p>
          </p:txBody>
        </p:sp>
        <p:sp>
          <p:nvSpPr>
            <p:cNvPr id="20" name="TextBox 19">
              <a:hlinkClick r:id="rId12" action="ppaction://hlinksldjump"/>
            </p:cNvPr>
            <p:cNvSpPr txBox="1"/>
            <p:nvPr/>
          </p:nvSpPr>
          <p:spPr>
            <a:xfrm>
              <a:off x="569305" y="5373216"/>
              <a:ext cx="3327905" cy="646331"/>
            </a:xfrm>
            <a:prstGeom prst="rect">
              <a:avLst/>
            </a:prstGeom>
            <a:noFill/>
          </p:spPr>
          <p:txBody>
            <a:bodyPr wrap="square" rtlCol="0">
              <a:spAutoFit/>
            </a:bodyPr>
            <a:lstStyle/>
            <a:p>
              <a:pPr eaLnBrk="0" hangingPunct="0">
                <a:lnSpc>
                  <a:spcPct val="150000"/>
                </a:lnSpc>
              </a:pPr>
              <a:r>
                <a:rPr lang="en-US" altLang="zh-CN" sz="2400" dirty="0" smtClean="0">
                  <a:solidFill>
                    <a:srgbClr val="000000"/>
                  </a:solidFill>
                  <a:latin typeface="Helvetica" pitchFamily="34" charset="0"/>
                </a:rPr>
                <a:t>   Unit Project</a:t>
              </a:r>
            </a:p>
          </p:txBody>
        </p:sp>
      </p:grpSp>
      <p:grpSp>
        <p:nvGrpSpPr>
          <p:cNvPr id="22" name="组合 21"/>
          <p:cNvGrpSpPr/>
          <p:nvPr/>
        </p:nvGrpSpPr>
        <p:grpSpPr>
          <a:xfrm>
            <a:off x="-32" y="0"/>
            <a:ext cx="9144064" cy="1142984"/>
            <a:chOff x="-32" y="0"/>
            <a:chExt cx="9144064" cy="1142984"/>
          </a:xfrm>
        </p:grpSpPr>
        <p:sp>
          <p:nvSpPr>
            <p:cNvPr id="31" name="Rectangle 10"/>
            <p:cNvSpPr/>
            <p:nvPr/>
          </p:nvSpPr>
          <p:spPr>
            <a:xfrm>
              <a:off x="-32"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32" name="TextBox 31"/>
            <p:cNvSpPr txBox="1"/>
            <p:nvPr/>
          </p:nvSpPr>
          <p:spPr>
            <a:xfrm>
              <a:off x="785786" y="0"/>
              <a:ext cx="762000" cy="707886"/>
            </a:xfrm>
            <a:prstGeom prst="rect">
              <a:avLst/>
            </a:prstGeom>
            <a:noFill/>
          </p:spPr>
          <p:txBody>
            <a:bodyPr wrap="square" rtlCol="0">
              <a:spAutoFit/>
            </a:bodyPr>
            <a:lstStyle/>
            <a:p>
              <a:r>
                <a:rPr lang="en-US" altLang="zh-CN" sz="4000" b="1" i="1" dirty="0" smtClean="0">
                  <a:latin typeface="Helvetica" pitchFamily="34" charset="0"/>
                  <a:ea typeface="Arial Unicode MS" pitchFamily="34" charset="-122"/>
                  <a:cs typeface="Helvetica Neue"/>
                </a:rPr>
                <a:t>B</a:t>
              </a:r>
              <a:endParaRPr lang="en-US" altLang="zh-CN" sz="4000" b="1" i="1" dirty="0">
                <a:latin typeface="Helvetica" pitchFamily="34" charset="0"/>
                <a:ea typeface="Arial Unicode MS" pitchFamily="34" charset="-122"/>
                <a:cs typeface="Helvetica Neue"/>
              </a:endParaRPr>
            </a:p>
          </p:txBody>
        </p:sp>
        <p:sp>
          <p:nvSpPr>
            <p:cNvPr id="33" name="Isosceles Triangle 15"/>
            <p:cNvSpPr/>
            <p:nvPr/>
          </p:nvSpPr>
          <p:spPr>
            <a:xfrm flipV="1">
              <a:off x="1285852" y="3810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p:cNvSpPr txBox="1"/>
            <p:nvPr/>
          </p:nvSpPr>
          <p:spPr>
            <a:xfrm>
              <a:off x="1450387" y="127321"/>
              <a:ext cx="7693645" cy="1015663"/>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Traveling solo—A blessing overall!</a:t>
              </a:r>
            </a:p>
            <a:p>
              <a:endParaRPr lang="en-US" sz="3200" dirty="0">
                <a:effectLst>
                  <a:glow rad="101600">
                    <a:schemeClr val="tx1">
                      <a:alpha val="60000"/>
                    </a:schemeClr>
                  </a:glow>
                  <a:outerShdw blurRad="38100" dist="38100" dir="2700000" algn="tl">
                    <a:srgbClr val="000000">
                      <a:alpha val="43137"/>
                    </a:srgbClr>
                  </a:outerShdw>
                </a:effectLst>
              </a:endParaRPr>
            </a:p>
          </p:txBody>
        </p:sp>
        <p:sp>
          <p:nvSpPr>
            <p:cNvPr id="36" name="TextBox 35"/>
            <p:cNvSpPr txBox="1"/>
            <p:nvPr/>
          </p:nvSpPr>
          <p:spPr>
            <a:xfrm>
              <a:off x="-32" y="232926"/>
              <a:ext cx="1018227" cy="369332"/>
            </a:xfrm>
            <a:prstGeom prst="rect">
              <a:avLst/>
            </a:prstGeom>
            <a:noFill/>
          </p:spPr>
          <p:txBody>
            <a:bodyPr wrap="none" rtlCol="0">
              <a:spAutoFit/>
            </a:bodyPr>
            <a:lstStyle/>
            <a:p>
              <a:r>
                <a:rPr lang="en-US" b="1" i="1" dirty="0" smtClean="0">
                  <a:latin typeface="Helvetica" pitchFamily="34" charset="0"/>
                  <a:cs typeface="Helvetica Neue"/>
                </a:rPr>
                <a:t>Section</a:t>
              </a:r>
              <a:endParaRPr lang="en-US" b="1" i="1" dirty="0">
                <a:latin typeface="Helvetica" pitchFamily="34" charset="0"/>
                <a:cs typeface="Helvetica Neue"/>
              </a:endParaRPr>
            </a:p>
          </p:txBody>
        </p:sp>
      </p:grpSp>
      <p:pic>
        <p:nvPicPr>
          <p:cNvPr id="27" name="图片 26" descr="新视野大学英语（第三版）读写教程3 82562042.jpg"/>
          <p:cNvPicPr>
            <a:picLocks noChangeAspect="1"/>
          </p:cNvPicPr>
          <p:nvPr/>
        </p:nvPicPr>
        <p:blipFill>
          <a:blip r:embed="rId13" cstate="print"/>
          <a:stretch>
            <a:fillRect/>
          </a:stretch>
        </p:blipFill>
        <p:spPr>
          <a:xfrm>
            <a:off x="5000628" y="2357430"/>
            <a:ext cx="3429024" cy="3545601"/>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45"/>
          <p:cNvSpPr>
            <a:spLocks noChangeArrowheads="1"/>
          </p:cNvSpPr>
          <p:nvPr/>
        </p:nvSpPr>
        <p:spPr bwMode="auto">
          <a:xfrm>
            <a:off x="181222" y="1167170"/>
            <a:ext cx="8677058" cy="5119350"/>
          </a:xfrm>
          <a:prstGeom prst="rect">
            <a:avLst/>
          </a:prstGeom>
          <a:noFill/>
          <a:ln w="9525">
            <a:noFill/>
            <a:miter lim="800000"/>
            <a:headEnd/>
            <a:tailEnd/>
          </a:ln>
        </p:spPr>
        <p:txBody>
          <a:bodyPr wrap="square">
            <a:spAutoFit/>
          </a:bodyPr>
          <a:lstStyle/>
          <a:p>
            <a:pPr marL="457200" indent="-457200" algn="just">
              <a:lnSpc>
                <a:spcPts val="2800"/>
              </a:lnSpc>
              <a:buAutoNum type="arabicPeriod"/>
            </a:pPr>
            <a:r>
              <a:rPr lang="en-US" altLang="zh-CN" sz="2200" dirty="0" smtClean="0">
                <a:latin typeface="Helvetica" pitchFamily="34" charset="0"/>
                <a:ea typeface="楷体_GB2312" pitchFamily="49" charset="-122"/>
              </a:rPr>
              <a:t>Is travel difficult? And why?</a:t>
            </a:r>
            <a:r>
              <a:rPr lang="en-US" altLang="zh-CN" sz="2200" dirty="0" smtClean="0">
                <a:solidFill>
                  <a:schemeClr val="accent6">
                    <a:lumMod val="50000"/>
                  </a:schemeClr>
                </a:solidFill>
                <a:latin typeface="Helvetica" pitchFamily="34" charset="0"/>
                <a:ea typeface="楷体_GB2312" pitchFamily="49" charset="-122"/>
              </a:rPr>
              <a:t> (Para. 2)</a:t>
            </a:r>
            <a:endParaRPr lang="en-US" altLang="zh-CN" sz="2200" dirty="0" smtClean="0">
              <a:latin typeface="Helvetica" pitchFamily="34" charset="0"/>
              <a:ea typeface="楷体_GB2312" pitchFamily="49" charset="-122"/>
            </a:endParaRPr>
          </a:p>
          <a:p>
            <a:pPr marL="457200" indent="-457200" algn="just">
              <a:lnSpc>
                <a:spcPts val="2800"/>
              </a:lnSpc>
              <a:buFontTx/>
              <a:buAutoNum type="arabicPeriod"/>
            </a:pPr>
            <a:r>
              <a:rPr lang="en-US" altLang="zh-CN" sz="2200" dirty="0" smtClean="0">
                <a:latin typeface="Helvetica" pitchFamily="34" charset="0"/>
                <a:ea typeface="楷体_GB2312" pitchFamily="49" charset="-122"/>
              </a:rPr>
              <a:t>What does the author suggest when no one can travel with you? </a:t>
            </a:r>
            <a:r>
              <a:rPr lang="en-US" altLang="zh-CN" sz="2200" dirty="0" smtClean="0">
                <a:solidFill>
                  <a:schemeClr val="accent6">
                    <a:lumMod val="50000"/>
                  </a:schemeClr>
                </a:solidFill>
                <a:latin typeface="Helvetica" pitchFamily="34" charset="0"/>
                <a:ea typeface="楷体_GB2312" pitchFamily="49" charset="-122"/>
              </a:rPr>
              <a:t>(Para. 3)</a:t>
            </a:r>
            <a:endParaRPr lang="zh-CN" altLang="en-US" sz="2200" dirty="0">
              <a:solidFill>
                <a:schemeClr val="accent6">
                  <a:lumMod val="50000"/>
                </a:schemeClr>
              </a:solidFill>
              <a:latin typeface="Helvetica" pitchFamily="34" charset="0"/>
              <a:ea typeface="楷体_GB2312" pitchFamily="49" charset="-122"/>
            </a:endParaRPr>
          </a:p>
          <a:p>
            <a:pPr marL="457200" indent="-457200" algn="just">
              <a:lnSpc>
                <a:spcPts val="2800"/>
              </a:lnSpc>
              <a:buFontTx/>
              <a:buAutoNum type="arabicPeriod"/>
            </a:pPr>
            <a:r>
              <a:rPr lang="en-US" altLang="zh-CN" sz="2200" dirty="0" smtClean="0">
                <a:latin typeface="Helvetica" pitchFamily="34" charset="0"/>
                <a:ea typeface="楷体_GB2312" pitchFamily="49" charset="-122"/>
              </a:rPr>
              <a:t>How did people react to the author’s traveling alone? </a:t>
            </a:r>
            <a:r>
              <a:rPr lang="en-US" altLang="zh-CN" sz="2200" dirty="0">
                <a:solidFill>
                  <a:schemeClr val="accent6">
                    <a:lumMod val="50000"/>
                  </a:schemeClr>
                </a:solidFill>
                <a:latin typeface="Helvetica" pitchFamily="34" charset="0"/>
                <a:ea typeface="楷体_GB2312" pitchFamily="49" charset="-122"/>
              </a:rPr>
              <a:t>(Para</a:t>
            </a:r>
            <a:r>
              <a:rPr lang="en-US" altLang="zh-CN" sz="2200" dirty="0" smtClean="0">
                <a:solidFill>
                  <a:schemeClr val="accent6">
                    <a:lumMod val="50000"/>
                  </a:schemeClr>
                </a:solidFill>
                <a:latin typeface="Helvetica" pitchFamily="34" charset="0"/>
                <a:ea typeface="楷体_GB2312" pitchFamily="49" charset="-122"/>
              </a:rPr>
              <a:t>. 5)</a:t>
            </a:r>
          </a:p>
          <a:p>
            <a:pPr marL="457200" indent="-457200" algn="just">
              <a:lnSpc>
                <a:spcPts val="2800"/>
              </a:lnSpc>
              <a:buFontTx/>
              <a:buAutoNum type="arabicPeriod"/>
            </a:pPr>
            <a:r>
              <a:rPr lang="en-US" altLang="zh-CN" sz="2200" dirty="0" smtClean="0">
                <a:latin typeface="Helvetica" pitchFamily="34" charset="0"/>
                <a:ea typeface="楷体_GB2312" pitchFamily="49" charset="-122"/>
              </a:rPr>
              <a:t>Does the author regard her solo travel as a curse? Why? </a:t>
            </a:r>
            <a:r>
              <a:rPr lang="en-US" altLang="zh-CN" sz="2200" dirty="0" smtClean="0">
                <a:solidFill>
                  <a:schemeClr val="accent6">
                    <a:lumMod val="50000"/>
                  </a:schemeClr>
                </a:solidFill>
                <a:latin typeface="Helvetica" pitchFamily="34" charset="0"/>
                <a:ea typeface="楷体_GB2312" pitchFamily="49" charset="-122"/>
              </a:rPr>
              <a:t>(</a:t>
            </a:r>
            <a:r>
              <a:rPr lang="en-US" altLang="zh-CN" sz="2200" dirty="0" err="1" smtClean="0">
                <a:solidFill>
                  <a:schemeClr val="accent6">
                    <a:lumMod val="50000"/>
                  </a:schemeClr>
                </a:solidFill>
                <a:latin typeface="Helvetica" pitchFamily="34" charset="0"/>
                <a:ea typeface="楷体_GB2312" pitchFamily="49" charset="-122"/>
              </a:rPr>
              <a:t>Paras</a:t>
            </a:r>
            <a:r>
              <a:rPr lang="en-US" altLang="zh-CN" sz="2200" dirty="0" smtClean="0">
                <a:solidFill>
                  <a:schemeClr val="accent6">
                    <a:lumMod val="50000"/>
                  </a:schemeClr>
                </a:solidFill>
                <a:latin typeface="Helvetica" pitchFamily="34" charset="0"/>
                <a:ea typeface="楷体_GB2312" pitchFamily="49" charset="-122"/>
              </a:rPr>
              <a:t>. 6-7)</a:t>
            </a:r>
          </a:p>
          <a:p>
            <a:pPr marL="457200" indent="-457200" algn="just">
              <a:lnSpc>
                <a:spcPts val="2800"/>
              </a:lnSpc>
              <a:buFontTx/>
              <a:buAutoNum type="arabicPeriod"/>
            </a:pPr>
            <a:r>
              <a:rPr lang="en-US" altLang="zh-CN" sz="2200" dirty="0" smtClean="0">
                <a:latin typeface="Helvetica" pitchFamily="34" charset="0"/>
                <a:ea typeface="Cambria Math" pitchFamily="18" charset="0"/>
                <a:cs typeface="Arial" pitchFamily="34" charset="0"/>
              </a:rPr>
              <a:t>According to the author, what problems can traveling alone bring?</a:t>
            </a:r>
            <a:r>
              <a:rPr lang="en-US" altLang="zh-CN" sz="2200" dirty="0" smtClean="0">
                <a:solidFill>
                  <a:schemeClr val="accent6">
                    <a:lumMod val="50000"/>
                  </a:schemeClr>
                </a:solidFill>
                <a:latin typeface="Helvetica" pitchFamily="34" charset="0"/>
                <a:ea typeface="楷体_GB2312" pitchFamily="49" charset="-122"/>
              </a:rPr>
              <a:t> (</a:t>
            </a:r>
            <a:r>
              <a:rPr lang="en-US" altLang="zh-CN" sz="2200" dirty="0" err="1" smtClean="0">
                <a:solidFill>
                  <a:schemeClr val="accent6">
                    <a:lumMod val="50000"/>
                  </a:schemeClr>
                </a:solidFill>
                <a:latin typeface="Helvetica" pitchFamily="34" charset="0"/>
                <a:ea typeface="楷体_GB2312" pitchFamily="49" charset="-122"/>
              </a:rPr>
              <a:t>Paras</a:t>
            </a:r>
            <a:r>
              <a:rPr lang="en-US" altLang="zh-CN" sz="2200" dirty="0" smtClean="0">
                <a:solidFill>
                  <a:schemeClr val="accent6">
                    <a:lumMod val="50000"/>
                  </a:schemeClr>
                </a:solidFill>
                <a:latin typeface="Helvetica" pitchFamily="34" charset="0"/>
                <a:ea typeface="楷体_GB2312" pitchFamily="49" charset="-122"/>
              </a:rPr>
              <a:t>. 8-9)</a:t>
            </a:r>
            <a:endParaRPr lang="en-US" altLang="zh-CN" sz="2200" dirty="0" smtClean="0">
              <a:latin typeface="Helvetica" pitchFamily="34" charset="0"/>
              <a:ea typeface="Cambria Math" pitchFamily="18" charset="0"/>
              <a:cs typeface="Arial" pitchFamily="34" charset="0"/>
            </a:endParaRPr>
          </a:p>
          <a:p>
            <a:pPr marL="457200" indent="-457200" algn="just">
              <a:lnSpc>
                <a:spcPts val="2800"/>
              </a:lnSpc>
              <a:buFontTx/>
              <a:buAutoNum type="arabicPeriod"/>
            </a:pPr>
            <a:r>
              <a:rPr lang="en-US" altLang="zh-CN" sz="2200" dirty="0" smtClean="0">
                <a:latin typeface="Helvetica" pitchFamily="34" charset="0"/>
                <a:ea typeface="Cambria Math" pitchFamily="18" charset="0"/>
                <a:cs typeface="Arial" pitchFamily="34" charset="0"/>
              </a:rPr>
              <a:t>What does the author think about traveling with a companion? </a:t>
            </a:r>
            <a:r>
              <a:rPr lang="en-US" altLang="zh-CN" sz="2200" dirty="0">
                <a:solidFill>
                  <a:schemeClr val="accent6">
                    <a:lumMod val="50000"/>
                  </a:schemeClr>
                </a:solidFill>
                <a:latin typeface="Helvetica" pitchFamily="34" charset="0"/>
                <a:ea typeface="Cambria Math" pitchFamily="-112" charset="0"/>
                <a:cs typeface="Helvetica Neue Black Condensed"/>
              </a:rPr>
              <a:t>(</a:t>
            </a:r>
            <a:r>
              <a:rPr lang="en-US" altLang="zh-CN" sz="2200" dirty="0" err="1" smtClean="0">
                <a:solidFill>
                  <a:schemeClr val="accent6">
                    <a:lumMod val="50000"/>
                  </a:schemeClr>
                </a:solidFill>
                <a:latin typeface="Helvetica" pitchFamily="34" charset="0"/>
                <a:ea typeface="Cambria Math" pitchFamily="-112" charset="0"/>
                <a:cs typeface="Helvetica Neue Black Condensed"/>
              </a:rPr>
              <a:t>Paras</a:t>
            </a:r>
            <a:r>
              <a:rPr lang="en-US" altLang="zh-CN" sz="2200" dirty="0" smtClean="0">
                <a:solidFill>
                  <a:schemeClr val="accent6">
                    <a:lumMod val="50000"/>
                  </a:schemeClr>
                </a:solidFill>
                <a:latin typeface="Helvetica" pitchFamily="34" charset="0"/>
                <a:ea typeface="Cambria Math" pitchFamily="-112" charset="0"/>
                <a:cs typeface="Helvetica Neue Black Condensed"/>
              </a:rPr>
              <a:t>. 10-11) </a:t>
            </a:r>
          </a:p>
          <a:p>
            <a:pPr marL="457200" indent="-457200" algn="just">
              <a:lnSpc>
                <a:spcPts val="2800"/>
              </a:lnSpc>
              <a:buFontTx/>
              <a:buAutoNum type="arabicPeriod"/>
            </a:pPr>
            <a:r>
              <a:rPr lang="en-US" altLang="zh-CN" sz="2200" dirty="0">
                <a:latin typeface="Helvetica" pitchFamily="34" charset="0"/>
                <a:ea typeface="Cambria Math" pitchFamily="-112" charset="0"/>
                <a:cs typeface="Helvetica Neue Black Condensed"/>
              </a:rPr>
              <a:t>What </a:t>
            </a:r>
            <a:r>
              <a:rPr lang="en-US" altLang="zh-CN" sz="2200" dirty="0" smtClean="0">
                <a:latin typeface="Helvetica" pitchFamily="34" charset="0"/>
                <a:ea typeface="Cambria Math" pitchFamily="-112" charset="0"/>
                <a:cs typeface="Helvetica Neue Black Condensed"/>
              </a:rPr>
              <a:t>should be avoided in order to protect yourself from danger in solo travel?  </a:t>
            </a:r>
            <a:r>
              <a:rPr lang="en-US" altLang="zh-CN" sz="2200" dirty="0">
                <a:solidFill>
                  <a:schemeClr val="accent6">
                    <a:lumMod val="50000"/>
                  </a:schemeClr>
                </a:solidFill>
                <a:latin typeface="Helvetica" pitchFamily="34" charset="0"/>
                <a:ea typeface="Cambria Math" pitchFamily="-112" charset="0"/>
                <a:cs typeface="Helvetica Neue Black Condensed"/>
              </a:rPr>
              <a:t>(Para</a:t>
            </a:r>
            <a:r>
              <a:rPr lang="en-US" altLang="zh-CN" sz="2200" dirty="0" smtClean="0">
                <a:solidFill>
                  <a:schemeClr val="accent6">
                    <a:lumMod val="50000"/>
                  </a:schemeClr>
                </a:solidFill>
                <a:latin typeface="Helvetica" pitchFamily="34" charset="0"/>
                <a:ea typeface="Cambria Math" pitchFamily="-112" charset="0"/>
                <a:cs typeface="Helvetica Neue Black Condensed"/>
              </a:rPr>
              <a:t>. 12) </a:t>
            </a:r>
            <a:endParaRPr lang="zh-CN" altLang="en-US" sz="2200" dirty="0" smtClean="0">
              <a:solidFill>
                <a:schemeClr val="accent6">
                  <a:lumMod val="50000"/>
                </a:schemeClr>
              </a:solidFill>
              <a:latin typeface="Helvetica" pitchFamily="34" charset="0"/>
              <a:ea typeface="Cambria Math" pitchFamily="18" charset="0"/>
              <a:cs typeface="Arial" pitchFamily="34" charset="0"/>
            </a:endParaRPr>
          </a:p>
          <a:p>
            <a:pPr marL="457200" indent="-457200" algn="just">
              <a:lnSpc>
                <a:spcPts val="2800"/>
              </a:lnSpc>
              <a:buFontTx/>
              <a:buAutoNum type="arabicPeriod"/>
            </a:pPr>
            <a:r>
              <a:rPr lang="en-US" altLang="zh-CN" sz="2200" dirty="0" smtClean="0">
                <a:latin typeface="Helvetica" pitchFamily="34" charset="0"/>
                <a:ea typeface="Cambria Math" pitchFamily="-112" charset="0"/>
                <a:cs typeface="Helvetica Neue Black Condensed"/>
              </a:rPr>
              <a:t>What are the author’s opinions about traveling alone? </a:t>
            </a:r>
            <a:r>
              <a:rPr lang="en-US" altLang="zh-CN" sz="2200" dirty="0">
                <a:solidFill>
                  <a:schemeClr val="accent6">
                    <a:lumMod val="50000"/>
                  </a:schemeClr>
                </a:solidFill>
                <a:latin typeface="Helvetica" pitchFamily="34" charset="0"/>
                <a:ea typeface="Cambria Math" pitchFamily="-112" charset="0"/>
                <a:cs typeface="Helvetica Neue Black Condensed"/>
              </a:rPr>
              <a:t>(</a:t>
            </a:r>
            <a:r>
              <a:rPr lang="en-US" altLang="zh-CN" sz="2200" dirty="0" err="1" smtClean="0">
                <a:solidFill>
                  <a:schemeClr val="accent6">
                    <a:lumMod val="50000"/>
                  </a:schemeClr>
                </a:solidFill>
                <a:latin typeface="Helvetica" pitchFamily="34" charset="0"/>
                <a:ea typeface="Cambria Math" pitchFamily="-112" charset="0"/>
                <a:cs typeface="Helvetica Neue Black Condensed"/>
              </a:rPr>
              <a:t>Paras</a:t>
            </a:r>
            <a:r>
              <a:rPr lang="en-US" altLang="zh-CN" sz="2200" dirty="0" smtClean="0">
                <a:solidFill>
                  <a:schemeClr val="accent6">
                    <a:lumMod val="50000"/>
                  </a:schemeClr>
                </a:solidFill>
                <a:latin typeface="Helvetica" pitchFamily="34" charset="0"/>
                <a:ea typeface="Cambria Math" pitchFamily="-112" charset="0"/>
                <a:cs typeface="Helvetica Neue Black Condensed"/>
              </a:rPr>
              <a:t>. 13-14)</a:t>
            </a:r>
            <a:endParaRPr lang="en-US" altLang="zh-CN" sz="2200" dirty="0">
              <a:solidFill>
                <a:schemeClr val="accent6">
                  <a:lumMod val="50000"/>
                </a:schemeClr>
              </a:solidFill>
              <a:latin typeface="Helvetica" pitchFamily="34" charset="0"/>
              <a:ea typeface="Cambria Math" pitchFamily="-112" charset="0"/>
              <a:cs typeface="Helvetica Neue Black Condensed"/>
            </a:endParaRPr>
          </a:p>
        </p:txBody>
      </p:sp>
      <p:pic>
        <p:nvPicPr>
          <p:cNvPr id="5122" name="Picture 2" descr="H:\2015年修改\图片5.jpg"/>
          <p:cNvPicPr>
            <a:picLocks noChangeAspect="1" noChangeArrowheads="1"/>
          </p:cNvPicPr>
          <p:nvPr/>
        </p:nvPicPr>
        <p:blipFill>
          <a:blip r:embed="rId3"/>
          <a:srcRect l="1217" t="6710"/>
          <a:stretch>
            <a:fillRect/>
          </a:stretch>
        </p:blipFill>
        <p:spPr bwMode="auto">
          <a:xfrm>
            <a:off x="-32" y="0"/>
            <a:ext cx="8911946" cy="1163613"/>
          </a:xfrm>
          <a:prstGeom prst="rect">
            <a:avLst/>
          </a:prstGeom>
          <a:noFill/>
        </p:spPr>
      </p:pic>
    </p:spTree>
    <p:extLst>
      <p:ext uri="{BB962C8B-B14F-4D97-AF65-F5344CB8AC3E}">
        <p14:creationId xmlns:p14="http://schemas.microsoft.com/office/powerpoint/2010/main" xmlns="" val="374117472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1521125" y="3825437"/>
            <a:ext cx="6479899" cy="2246769"/>
          </a:xfrm>
          <a:prstGeom prst="rect">
            <a:avLst/>
          </a:prstGeom>
          <a:noFill/>
        </p:spPr>
        <p:txBody>
          <a:bodyPr wrap="square" rtlCol="0">
            <a:spAutoFit/>
          </a:bodyPr>
          <a:lstStyle/>
          <a:p>
            <a:pPr>
              <a:lnSpc>
                <a:spcPts val="2800"/>
              </a:lnSpc>
              <a:buSzPct val="65000"/>
              <a:buFont typeface="Wingdings" pitchFamily="2" charset="2"/>
              <a:buChar char="l"/>
              <a:defRPr/>
            </a:pPr>
            <a:r>
              <a:rPr lang="en-US" altLang="zh-CN" sz="2400" dirty="0" smtClean="0">
                <a:latin typeface="Helvetica" pitchFamily="34" charset="0"/>
                <a:ea typeface="Cambria Math" pitchFamily="18" charset="0"/>
                <a:cs typeface="Arial" pitchFamily="34" charset="0"/>
              </a:rPr>
              <a:t>  haven’t travel much;</a:t>
            </a:r>
          </a:p>
          <a:p>
            <a:pPr>
              <a:lnSpc>
                <a:spcPts val="2800"/>
              </a:lnSpc>
              <a:buSzPct val="65000"/>
              <a:buFont typeface="Wingdings" pitchFamily="2" charset="2"/>
              <a:buChar char="l"/>
              <a:defRPr/>
            </a:pPr>
            <a:r>
              <a:rPr lang="en-US" altLang="zh-CN" sz="2400" dirty="0" smtClean="0">
                <a:latin typeface="Helvetica" pitchFamily="34" charset="0"/>
                <a:ea typeface="Cambria Math" pitchFamily="18" charset="0"/>
                <a:cs typeface="Arial" pitchFamily="34" charset="0"/>
              </a:rPr>
              <a:t>  can’t speak the language or read the signs;</a:t>
            </a:r>
          </a:p>
          <a:p>
            <a:pPr>
              <a:lnSpc>
                <a:spcPts val="2800"/>
              </a:lnSpc>
              <a:buSzPct val="65000"/>
              <a:buFont typeface="Wingdings" pitchFamily="2" charset="2"/>
              <a:buChar char="l"/>
              <a:defRPr/>
            </a:pPr>
            <a:r>
              <a:rPr lang="en-US" altLang="zh-CN" sz="2400" dirty="0" smtClean="0">
                <a:latin typeface="Helvetica" pitchFamily="34" charset="0"/>
                <a:ea typeface="Cambria Math" pitchFamily="18" charset="0"/>
                <a:cs typeface="Arial" pitchFamily="34" charset="0"/>
              </a:rPr>
              <a:t>  have to do all the research for yourself, find </a:t>
            </a:r>
          </a:p>
          <a:p>
            <a:pPr>
              <a:lnSpc>
                <a:spcPts val="2800"/>
              </a:lnSpc>
              <a:buSzPct val="65000"/>
              <a:defRPr/>
            </a:pPr>
            <a:r>
              <a:rPr lang="en-US" altLang="zh-CN" sz="2400" dirty="0" smtClean="0">
                <a:latin typeface="Helvetica" pitchFamily="34" charset="0"/>
                <a:ea typeface="Cambria Math" pitchFamily="18" charset="0"/>
                <a:cs typeface="Arial" pitchFamily="34" charset="0"/>
              </a:rPr>
              <a:t>    hotels, get yourself around...</a:t>
            </a:r>
          </a:p>
          <a:p>
            <a:pPr>
              <a:lnSpc>
                <a:spcPts val="2800"/>
              </a:lnSpc>
              <a:defRPr/>
            </a:pPr>
            <a:endParaRPr lang="en-US" altLang="zh-CN" sz="2400" dirty="0" smtClean="0">
              <a:latin typeface="Helvetica" pitchFamily="34" charset="0"/>
              <a:ea typeface="Cambria Math" pitchFamily="18" charset="0"/>
              <a:cs typeface="Arial" pitchFamily="34" charset="0"/>
            </a:endParaRPr>
          </a:p>
          <a:p>
            <a:pPr>
              <a:lnSpc>
                <a:spcPts val="2800"/>
              </a:lnSpc>
              <a:defRPr/>
            </a:pPr>
            <a:endParaRPr lang="en-US" altLang="zh-CN" sz="2400" dirty="0" smtClean="0">
              <a:latin typeface="Helvetica" pitchFamily="34" charset="0"/>
              <a:ea typeface="Cambria Math" pitchFamily="18" charset="0"/>
              <a:cs typeface="Arial" pitchFamily="34" charset="0"/>
            </a:endParaRPr>
          </a:p>
        </p:txBody>
      </p:sp>
      <p:grpSp>
        <p:nvGrpSpPr>
          <p:cNvPr id="13" name="组合 12"/>
          <p:cNvGrpSpPr/>
          <p:nvPr/>
        </p:nvGrpSpPr>
        <p:grpSpPr>
          <a:xfrm>
            <a:off x="285720" y="1340768"/>
            <a:ext cx="9082364" cy="4588562"/>
            <a:chOff x="285720" y="1340768"/>
            <a:chExt cx="9082364" cy="4588562"/>
          </a:xfrm>
        </p:grpSpPr>
        <p:sp>
          <p:nvSpPr>
            <p:cNvPr id="21" name="圆角矩形 20"/>
            <p:cNvSpPr/>
            <p:nvPr/>
          </p:nvSpPr>
          <p:spPr>
            <a:xfrm>
              <a:off x="1071538" y="2210657"/>
              <a:ext cx="7102682" cy="371867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720" y="1785926"/>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2778" name="矩形 45"/>
            <p:cNvSpPr>
              <a:spLocks noChangeArrowheads="1"/>
            </p:cNvSpPr>
            <p:nvPr/>
          </p:nvSpPr>
          <p:spPr bwMode="auto">
            <a:xfrm>
              <a:off x="1285852" y="1340768"/>
              <a:ext cx="8082232" cy="451406"/>
            </a:xfrm>
            <a:prstGeom prst="rect">
              <a:avLst/>
            </a:prstGeom>
            <a:noFill/>
            <a:ln w="9525">
              <a:noFill/>
              <a:miter lim="800000"/>
              <a:headEnd/>
              <a:tailEnd/>
            </a:ln>
          </p:spPr>
          <p:txBody>
            <a:bodyPr wrap="square">
              <a:spAutoFit/>
            </a:bodyPr>
            <a:lstStyle/>
            <a:p>
              <a:pPr algn="just">
                <a:lnSpc>
                  <a:spcPts val="2800"/>
                </a:lnSpc>
              </a:pPr>
              <a:r>
                <a:rPr lang="en-US" altLang="zh-CN" sz="2400" dirty="0" smtClean="0">
                  <a:latin typeface="Helvetica" pitchFamily="34" charset="0"/>
                  <a:ea typeface="Cambria Math" pitchFamily="-112" charset="0"/>
                  <a:cs typeface="Helvetica Neue Black Condensed"/>
                </a:rPr>
                <a:t>1.</a:t>
              </a:r>
              <a:r>
                <a:rPr lang="en-US" altLang="zh-CN" sz="2400" dirty="0" smtClean="0">
                  <a:ea typeface="Cambria Math" pitchFamily="18" charset="0"/>
                  <a:cs typeface="Arial" pitchFamily="34" charset="0"/>
                </a:rPr>
                <a:t> </a:t>
              </a:r>
              <a:r>
                <a:rPr lang="en-US" altLang="zh-CN" sz="2400" dirty="0" smtClean="0">
                  <a:latin typeface="Helvetica" pitchFamily="34" charset="0"/>
                  <a:ea typeface="楷体_GB2312" pitchFamily="49" charset="-122"/>
                </a:rPr>
                <a:t>Is travel difficult? And why?</a:t>
              </a:r>
              <a:r>
                <a:rPr lang="en-US" altLang="zh-CN" sz="2400" dirty="0" smtClean="0">
                  <a:solidFill>
                    <a:schemeClr val="accent6">
                      <a:lumMod val="50000"/>
                    </a:schemeClr>
                  </a:solidFill>
                  <a:latin typeface="Helvetica" pitchFamily="34" charset="0"/>
                  <a:ea typeface="楷体_GB2312" pitchFamily="49" charset="-122"/>
                </a:rPr>
                <a:t> </a:t>
              </a:r>
              <a:r>
                <a:rPr lang="en-US" altLang="zh-CN" sz="2400" dirty="0" smtClean="0">
                  <a:latin typeface="Helvetica" pitchFamily="34" charset="0"/>
                  <a:ea typeface="楷体_GB2312" pitchFamily="49" charset="-122"/>
                </a:rPr>
                <a:t>(Para. 2)</a:t>
              </a:r>
            </a:p>
          </p:txBody>
        </p:sp>
        <p:sp>
          <p:nvSpPr>
            <p:cNvPr id="18" name="TextBox 17">
              <a:hlinkClick r:id="rId4" action="ppaction://hlinksldjump"/>
            </p:cNvPr>
            <p:cNvSpPr txBox="1"/>
            <p:nvPr/>
          </p:nvSpPr>
          <p:spPr>
            <a:xfrm>
              <a:off x="626737" y="2238044"/>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11" name="Picture 2" descr="H:\2015年修改\图片5.jpg"/>
          <p:cNvPicPr>
            <a:picLocks noChangeAspect="1" noChangeArrowheads="1"/>
          </p:cNvPicPr>
          <p:nvPr/>
        </p:nvPicPr>
        <p:blipFill>
          <a:blip r:embed="rId5"/>
          <a:srcRect l="1217" t="6710" r="55232"/>
          <a:stretch>
            <a:fillRect/>
          </a:stretch>
        </p:blipFill>
        <p:spPr bwMode="auto">
          <a:xfrm>
            <a:off x="-32" y="0"/>
            <a:ext cx="3929090" cy="1163613"/>
          </a:xfrm>
          <a:prstGeom prst="rect">
            <a:avLst/>
          </a:prstGeom>
          <a:noFill/>
        </p:spPr>
      </p:pic>
      <p:sp>
        <p:nvSpPr>
          <p:cNvPr id="14" name="矩形 13"/>
          <p:cNvSpPr/>
          <p:nvPr/>
        </p:nvSpPr>
        <p:spPr>
          <a:xfrm>
            <a:off x="1500166" y="2904274"/>
            <a:ext cx="5715040" cy="810478"/>
          </a:xfrm>
          <a:prstGeom prst="rect">
            <a:avLst/>
          </a:prstGeom>
        </p:spPr>
        <p:txBody>
          <a:bodyPr wrap="square">
            <a:spAutoFit/>
          </a:bodyPr>
          <a:lstStyle/>
          <a:p>
            <a:pPr>
              <a:lnSpc>
                <a:spcPts val="2800"/>
              </a:lnSpc>
              <a:defRPr/>
            </a:pPr>
            <a:r>
              <a:rPr lang="en-US" altLang="zh-CN" sz="2400" dirty="0" smtClean="0">
                <a:latin typeface="Helvetica" pitchFamily="34" charset="0"/>
                <a:ea typeface="Cambria Math" pitchFamily="18" charset="0"/>
                <a:cs typeface="Arial" pitchFamily="34" charset="0"/>
              </a:rPr>
              <a:t>Travel is difficult because we have to deal with many problems:</a:t>
            </a:r>
            <a:endParaRPr lang="en-US" altLang="zh-CN" sz="2400" dirty="0">
              <a:latin typeface="Helvetica" pitchFamily="34" charset="0"/>
              <a:ea typeface="Cambria Math" pitchFamily="18"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486043" y="4402589"/>
            <a:ext cx="3800337" cy="1169551"/>
          </a:xfrm>
          <a:prstGeom prst="rect">
            <a:avLst/>
          </a:prstGeom>
          <a:noFill/>
        </p:spPr>
        <p:txBody>
          <a:bodyPr wrap="square" rtlCol="0">
            <a:spAutoFit/>
          </a:bodyPr>
          <a:lstStyle/>
          <a:p>
            <a:pPr algn="just">
              <a:lnSpc>
                <a:spcPts val="2800"/>
              </a:lnSpc>
              <a:buSzPct val="60000"/>
              <a:buFont typeface="Wingdings" pitchFamily="2" charset="2"/>
              <a:buChar char="l"/>
            </a:pPr>
            <a:r>
              <a:rPr lang="en-US" altLang="zh-CN" sz="2400" dirty="0" smtClean="0">
                <a:latin typeface="Helvetica" pitchFamily="34" charset="0"/>
                <a:ea typeface="Cambria Math" pitchFamily="18" charset="0"/>
                <a:cs typeface="Arial" pitchFamily="34" charset="0"/>
              </a:rPr>
              <a:t>  ask everyone you know; </a:t>
            </a:r>
          </a:p>
          <a:p>
            <a:pPr algn="just">
              <a:lnSpc>
                <a:spcPts val="2800"/>
              </a:lnSpc>
              <a:buSzPct val="60000"/>
              <a:buFont typeface="Wingdings" pitchFamily="2" charset="2"/>
              <a:buChar char="l"/>
            </a:pPr>
            <a:r>
              <a:rPr lang="en-US" altLang="zh-CN" sz="2400" dirty="0" smtClean="0">
                <a:latin typeface="Helvetica" pitchFamily="34" charset="0"/>
                <a:ea typeface="Cambria Math" pitchFamily="18" charset="0"/>
                <a:cs typeface="Arial" pitchFamily="34" charset="0"/>
              </a:rPr>
              <a:t>  join a tour; </a:t>
            </a:r>
          </a:p>
          <a:p>
            <a:pPr algn="just">
              <a:lnSpc>
                <a:spcPts val="2800"/>
              </a:lnSpc>
              <a:buSzPct val="60000"/>
              <a:buFont typeface="Wingdings" pitchFamily="2" charset="2"/>
              <a:buChar char="l"/>
            </a:pPr>
            <a:r>
              <a:rPr lang="en-US" altLang="zh-CN" sz="2400" dirty="0" smtClean="0">
                <a:latin typeface="Helvetica" pitchFamily="34" charset="0"/>
                <a:ea typeface="Cambria Math" pitchFamily="18" charset="0"/>
                <a:cs typeface="Arial" pitchFamily="34" charset="0"/>
              </a:rPr>
              <a:t>  or go alone.</a:t>
            </a:r>
            <a:endParaRPr lang="zh-CN" altLang="en-US" sz="2400" dirty="0">
              <a:latin typeface="Helvetica" pitchFamily="34" charset="0"/>
              <a:ea typeface="Cambria Math" pitchFamily="18" charset="0"/>
              <a:cs typeface="Arial" pitchFamily="34" charset="0"/>
            </a:endParaRPr>
          </a:p>
        </p:txBody>
      </p:sp>
      <p:grpSp>
        <p:nvGrpSpPr>
          <p:cNvPr id="13" name="组合 12"/>
          <p:cNvGrpSpPr/>
          <p:nvPr/>
        </p:nvGrpSpPr>
        <p:grpSpPr>
          <a:xfrm>
            <a:off x="196112" y="1428736"/>
            <a:ext cx="8519292" cy="4752393"/>
            <a:chOff x="196112" y="1391251"/>
            <a:chExt cx="8519292" cy="4752393"/>
          </a:xfrm>
        </p:grpSpPr>
        <p:sp>
          <p:nvSpPr>
            <p:cNvPr id="10" name="圆角矩形 9"/>
            <p:cNvSpPr/>
            <p:nvPr/>
          </p:nvSpPr>
          <p:spPr>
            <a:xfrm>
              <a:off x="857224" y="2589970"/>
              <a:ext cx="7215238" cy="3553674"/>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6112" y="2132856"/>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a:hlinkClick r:id="rId4" action="ppaction://hlinksldjump"/>
            </p:cNvPr>
            <p:cNvSpPr txBox="1"/>
            <p:nvPr/>
          </p:nvSpPr>
          <p:spPr>
            <a:xfrm>
              <a:off x="497984" y="2584974"/>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33799" name="矩形 45"/>
            <p:cNvSpPr>
              <a:spLocks noChangeArrowheads="1"/>
            </p:cNvSpPr>
            <p:nvPr/>
          </p:nvSpPr>
          <p:spPr bwMode="auto">
            <a:xfrm>
              <a:off x="1071564" y="1391251"/>
              <a:ext cx="7643840" cy="1865126"/>
            </a:xfrm>
            <a:prstGeom prst="rect">
              <a:avLst/>
            </a:prstGeom>
            <a:noFill/>
            <a:ln w="9525">
              <a:noFill/>
              <a:miter lim="800000"/>
              <a:headEnd/>
              <a:tailEnd/>
            </a:ln>
          </p:spPr>
          <p:txBody>
            <a:bodyPr wrap="square">
              <a:spAutoFit/>
            </a:bodyPr>
            <a:lstStyle/>
            <a:p>
              <a:pPr algn="just">
                <a:lnSpc>
                  <a:spcPct val="120000"/>
                </a:lnSpc>
              </a:pPr>
              <a:r>
                <a:rPr lang="en-US" altLang="zh-CN" sz="2400" dirty="0" smtClean="0">
                  <a:latin typeface="Helvetica" pitchFamily="34" charset="0"/>
                  <a:ea typeface="楷体_GB2312" pitchFamily="49" charset="-122"/>
                </a:rPr>
                <a:t>2. What does the author suggest when no one can </a:t>
              </a:r>
            </a:p>
            <a:p>
              <a:pPr algn="just">
                <a:lnSpc>
                  <a:spcPct val="120000"/>
                </a:lnSpc>
              </a:pPr>
              <a:r>
                <a:rPr lang="en-US" altLang="zh-CN" sz="2400" dirty="0" smtClean="0">
                  <a:latin typeface="Helvetica" pitchFamily="34" charset="0"/>
                  <a:ea typeface="楷体_GB2312" pitchFamily="49" charset="-122"/>
                </a:rPr>
                <a:t>    travel with you? (Para. 3)</a:t>
              </a:r>
              <a:endParaRPr lang="zh-CN" altLang="en-US" sz="2400" dirty="0" smtClean="0">
                <a:latin typeface="Helvetica" pitchFamily="34" charset="0"/>
                <a:ea typeface="楷体_GB2312" pitchFamily="49" charset="-122"/>
              </a:endParaRPr>
            </a:p>
            <a:p>
              <a:pPr algn="just">
                <a:lnSpc>
                  <a:spcPct val="120000"/>
                </a:lnSpc>
              </a:pPr>
              <a:endParaRPr lang="zh-CN" altLang="en-US" sz="2400" dirty="0">
                <a:latin typeface="Helvetica" pitchFamily="34" charset="0"/>
                <a:ea typeface="楷体_GB2312" pitchFamily="49" charset="-122"/>
              </a:endParaRPr>
            </a:p>
            <a:p>
              <a:pPr algn="just">
                <a:lnSpc>
                  <a:spcPct val="120000"/>
                </a:lnSpc>
              </a:pPr>
              <a:endParaRPr lang="zh-CN" altLang="en-US" sz="2400" dirty="0">
                <a:ea typeface="Cambria Math" pitchFamily="18" charset="0"/>
                <a:cs typeface="Arial" pitchFamily="34" charset="0"/>
              </a:endParaRPr>
            </a:p>
          </p:txBody>
        </p:sp>
      </p:grpSp>
      <p:pic>
        <p:nvPicPr>
          <p:cNvPr id="11" name="Picture 2" descr="H:\2015年修改\图片5.jpg"/>
          <p:cNvPicPr>
            <a:picLocks noChangeAspect="1" noChangeArrowheads="1"/>
          </p:cNvPicPr>
          <p:nvPr/>
        </p:nvPicPr>
        <p:blipFill>
          <a:blip r:embed="rId5"/>
          <a:srcRect l="1217" t="6710" r="55232"/>
          <a:stretch>
            <a:fillRect/>
          </a:stretch>
        </p:blipFill>
        <p:spPr bwMode="auto">
          <a:xfrm>
            <a:off x="-32" y="0"/>
            <a:ext cx="3929090" cy="1163613"/>
          </a:xfrm>
          <a:prstGeom prst="rect">
            <a:avLst/>
          </a:prstGeom>
          <a:noFill/>
        </p:spPr>
      </p:pic>
      <p:sp>
        <p:nvSpPr>
          <p:cNvPr id="24" name="矩形 23"/>
          <p:cNvSpPr>
            <a:spLocks noChangeArrowheads="1"/>
          </p:cNvSpPr>
          <p:nvPr/>
        </p:nvSpPr>
        <p:spPr bwMode="auto">
          <a:xfrm>
            <a:off x="1428728" y="3143248"/>
            <a:ext cx="6215106" cy="1169551"/>
          </a:xfrm>
          <a:prstGeom prst="rect">
            <a:avLst/>
          </a:prstGeom>
          <a:noFill/>
        </p:spPr>
        <p:txBody>
          <a:bodyPr wrap="square" rtlCol="0">
            <a:spAutoFit/>
          </a:bodyPr>
          <a:lstStyle/>
          <a:p>
            <a:pPr algn="just">
              <a:lnSpc>
                <a:spcPts val="2800"/>
              </a:lnSpc>
            </a:pPr>
            <a:r>
              <a:rPr lang="en-US" altLang="zh-CN" sz="2400" dirty="0" smtClean="0">
                <a:latin typeface="Helvetica" pitchFamily="34" charset="0"/>
                <a:ea typeface="Cambria Math" pitchFamily="18" charset="0"/>
                <a:cs typeface="Arial" pitchFamily="34" charset="0"/>
              </a:rPr>
              <a:t>When no one can travel with you, the author has pointed out that traveling on your own is not a bad choice. You can:</a:t>
            </a:r>
            <a:endParaRPr lang="zh-CN" altLang="en-US" sz="2400" dirty="0">
              <a:latin typeface="Helvetica" pitchFamily="34" charset="0"/>
              <a:ea typeface="Cambria Math" pitchFamily="18"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1"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678915" y="1785926"/>
            <a:ext cx="6192688" cy="1169551"/>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zh-CN" altLang="en-US" sz="2600" b="1" dirty="0">
                <a:solidFill>
                  <a:schemeClr val="accent6">
                    <a:lumMod val="75000"/>
                  </a:schemeClr>
                </a:solidFill>
                <a:latin typeface="华文楷体" pitchFamily="2" charset="-122"/>
                <a:ea typeface="华文楷体" pitchFamily="2" charset="-122"/>
              </a:rPr>
              <a:t>原句：</a:t>
            </a:r>
            <a:endParaRPr lang="en-US" altLang="zh-CN" sz="2600" b="1" dirty="0">
              <a:solidFill>
                <a:schemeClr val="accent6">
                  <a:lumMod val="75000"/>
                </a:schemeClr>
              </a:solidFill>
              <a:latin typeface="华文楷体" pitchFamily="2" charset="-122"/>
              <a:ea typeface="华文楷体" pitchFamily="2" charset="-122"/>
            </a:endParaRPr>
          </a:p>
          <a:p>
            <a:r>
              <a:rPr lang="en-US" altLang="zh-CN" sz="2400" i="1" dirty="0" smtClean="0"/>
              <a:t>Unfortunately, right from the onset, none of your friends share that dream.</a:t>
            </a:r>
            <a:r>
              <a:rPr lang="zh-CN" altLang="en-US" sz="2400" i="1" dirty="0" smtClean="0">
                <a:solidFill>
                  <a:srgbClr val="FF6600"/>
                </a:solidFill>
              </a:rPr>
              <a:t> </a:t>
            </a:r>
            <a:r>
              <a:rPr lang="en-US" altLang="zh-CN" sz="2400" i="1" dirty="0" smtClean="0">
                <a:solidFill>
                  <a:srgbClr val="FF6600"/>
                </a:solidFill>
              </a:rPr>
              <a:t>(</a:t>
            </a:r>
            <a:r>
              <a:rPr lang="en-US" altLang="zh-CN" sz="2400" dirty="0" smtClean="0">
                <a:solidFill>
                  <a:srgbClr val="FF6600"/>
                </a:solidFill>
              </a:rPr>
              <a:t>Para. 3</a:t>
            </a:r>
            <a:r>
              <a:rPr lang="en-US" altLang="zh-CN" sz="2400" dirty="0">
                <a:solidFill>
                  <a:srgbClr val="FF6600"/>
                </a:solidFill>
              </a:rPr>
              <a:t>, </a:t>
            </a:r>
            <a:r>
              <a:rPr lang="en-US" altLang="zh-CN" sz="2400" dirty="0" smtClean="0">
                <a:solidFill>
                  <a:srgbClr val="FF6600"/>
                </a:solidFill>
              </a:rPr>
              <a:t>L2)</a:t>
            </a:r>
            <a:endParaRPr lang="zh-CN" altLang="en-US" sz="2400" dirty="0">
              <a:solidFill>
                <a:srgbClr val="FF6600"/>
              </a:solidFill>
            </a:endParaRPr>
          </a:p>
        </p:txBody>
      </p:sp>
      <p:sp>
        <p:nvSpPr>
          <p:cNvPr id="18" name="TextBox 17"/>
          <p:cNvSpPr txBox="1"/>
          <p:nvPr/>
        </p:nvSpPr>
        <p:spPr>
          <a:xfrm>
            <a:off x="714348" y="3288100"/>
            <a:ext cx="6264695" cy="1569660"/>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解释</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ts val="2800"/>
              </a:lnSpc>
              <a:defRPr/>
            </a:pPr>
            <a:r>
              <a:rPr lang="en-US" altLang="zh-CN" sz="2400" dirty="0" smtClean="0">
                <a:latin typeface="Helvetica" pitchFamily="34" charset="0"/>
                <a:ea typeface="Cambria Math" pitchFamily="18" charset="0"/>
                <a:cs typeface="Arial" pitchFamily="34" charset="0"/>
              </a:rPr>
              <a:t>Unfortunately, right from the beginning, none of your friends have the same dream, nor will they go together with you.</a:t>
            </a:r>
            <a:endParaRPr lang="zh-CN" altLang="en-US" sz="2400" dirty="0">
              <a:latin typeface="Helvetica" pitchFamily="34" charset="0"/>
              <a:ea typeface="Cambria Math" pitchFamily="18" charset="0"/>
              <a:cs typeface="Arial" pitchFamily="34" charset="0"/>
            </a:endParaRPr>
          </a:p>
        </p:txBody>
      </p:sp>
      <p:sp>
        <p:nvSpPr>
          <p:cNvPr id="19" name="TextBox 18"/>
          <p:cNvSpPr txBox="1"/>
          <p:nvPr/>
        </p:nvSpPr>
        <p:spPr>
          <a:xfrm>
            <a:off x="642910" y="4983976"/>
            <a:ext cx="6336703" cy="1231106"/>
          </a:xfrm>
          <a:prstGeom prst="rect">
            <a:avLst/>
          </a:prstGeom>
          <a:noFill/>
        </p:spPr>
        <p:txBody>
          <a:bodyPr wrap="square" rtlCol="0">
            <a:spAutoFit/>
          </a:bodyPr>
          <a:lstStyle/>
          <a:p>
            <a:pPr eaLnBrk="0" hangingPunct="0">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译文：</a:t>
            </a:r>
            <a:endParaRPr lang="en-US" altLang="zh-CN" sz="2600" b="1" dirty="0" smtClean="0">
              <a:solidFill>
                <a:schemeClr val="accent6">
                  <a:lumMod val="75000"/>
                </a:schemeClr>
              </a:solidFill>
              <a:latin typeface="华文楷体" pitchFamily="2" charset="-122"/>
              <a:ea typeface="华文楷体" pitchFamily="2" charset="-122"/>
              <a:cs typeface="Arial" pitchFamily="34" charset="0"/>
            </a:endParaRPr>
          </a:p>
          <a:p>
            <a:pPr eaLnBrk="0" hangingPunct="0">
              <a:defRPr/>
            </a:pPr>
            <a:r>
              <a:rPr lang="zh-CN" altLang="en-US" sz="2400" dirty="0" smtClean="0">
                <a:latin typeface="华文楷体" pitchFamily="2" charset="-122"/>
                <a:ea typeface="华文楷体" pitchFamily="2" charset="-122"/>
                <a:cs typeface="Arial" pitchFamily="34" charset="0"/>
              </a:rPr>
              <a:t>但是不幸的是，刚一开始就没有朋友分享你的梦想。</a:t>
            </a:r>
          </a:p>
        </p:txBody>
      </p:sp>
      <p:pic>
        <p:nvPicPr>
          <p:cNvPr id="2" name="Picture 2" descr="H:\2015年修改\图片6.jpg"/>
          <p:cNvPicPr>
            <a:picLocks noChangeAspect="1" noChangeArrowheads="1"/>
          </p:cNvPicPr>
          <p:nvPr/>
        </p:nvPicPr>
        <p:blipFill>
          <a:blip r:embed="rId4"/>
          <a:srcRect l="1652" t="5750"/>
          <a:stretch>
            <a:fillRect/>
          </a:stretch>
        </p:blipFill>
        <p:spPr bwMode="auto">
          <a:xfrm>
            <a:off x="-15429" y="-24"/>
            <a:ext cx="7143063" cy="118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768365" y="3903997"/>
            <a:ext cx="5500710" cy="1532727"/>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30000"/>
              </a:lnSpc>
            </a:pPr>
            <a:r>
              <a:rPr lang="en-US" altLang="zh-CN" sz="2400" dirty="0" smtClean="0"/>
              <a:t>strange, inconceivable, reckless, more susceptible to violent or dangerous situations.</a:t>
            </a:r>
            <a:endParaRPr lang="zh-CN" altLang="en-US" sz="2400" dirty="0"/>
          </a:p>
        </p:txBody>
      </p:sp>
      <p:grpSp>
        <p:nvGrpSpPr>
          <p:cNvPr id="12" name="组合 11"/>
          <p:cNvGrpSpPr/>
          <p:nvPr/>
        </p:nvGrpSpPr>
        <p:grpSpPr>
          <a:xfrm>
            <a:off x="624740" y="1341125"/>
            <a:ext cx="7519160" cy="4588205"/>
            <a:chOff x="624740" y="1341125"/>
            <a:chExt cx="7519160" cy="4588205"/>
          </a:xfrm>
        </p:grpSpPr>
        <p:sp>
          <p:nvSpPr>
            <p:cNvPr id="34823" name="矩形 45"/>
            <p:cNvSpPr>
              <a:spLocks noChangeArrowheads="1"/>
            </p:cNvSpPr>
            <p:nvPr/>
          </p:nvSpPr>
          <p:spPr bwMode="auto">
            <a:xfrm>
              <a:off x="1428739" y="1341125"/>
              <a:ext cx="6715161" cy="830997"/>
            </a:xfrm>
            <a:prstGeom prst="rect">
              <a:avLst/>
            </a:prstGeom>
            <a:noFill/>
            <a:ln w="9525">
              <a:noFill/>
              <a:miter lim="800000"/>
              <a:headEnd/>
              <a:tailEnd/>
            </a:ln>
          </p:spPr>
          <p:txBody>
            <a:bodyPr wrap="square">
              <a:spAutoFit/>
            </a:bodyPr>
            <a:lstStyle/>
            <a:p>
              <a:pPr algn="just"/>
              <a:r>
                <a:rPr lang="en-US" altLang="zh-CN" sz="2400" dirty="0" smtClean="0">
                  <a:latin typeface="Helvetica" pitchFamily="34" charset="0"/>
                  <a:ea typeface="楷体_GB2312" pitchFamily="49" charset="-122"/>
                </a:rPr>
                <a:t>3. How did people react to the author’s solo </a:t>
              </a:r>
            </a:p>
            <a:p>
              <a:pPr algn="just"/>
              <a:r>
                <a:rPr lang="en-US" altLang="zh-CN" sz="2400" dirty="0" smtClean="0">
                  <a:latin typeface="Helvetica" pitchFamily="34" charset="0"/>
                  <a:ea typeface="楷体_GB2312" pitchFamily="49" charset="-122"/>
                </a:rPr>
                <a:t>    travel? (Para. 5)</a:t>
              </a:r>
            </a:p>
          </p:txBody>
        </p:sp>
        <p:sp>
          <p:nvSpPr>
            <p:cNvPr id="9" name="圆角矩形 8"/>
            <p:cNvSpPr/>
            <p:nvPr/>
          </p:nvSpPr>
          <p:spPr>
            <a:xfrm>
              <a:off x="1285853" y="2589970"/>
              <a:ext cx="6500858" cy="333936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24740" y="2132856"/>
              <a:ext cx="1446930" cy="1365902"/>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926612" y="2584974"/>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10" name="Picture 2" descr="H:\2015年修改\图片5.jpg"/>
          <p:cNvPicPr>
            <a:picLocks noChangeAspect="1" noChangeArrowheads="1"/>
          </p:cNvPicPr>
          <p:nvPr/>
        </p:nvPicPr>
        <p:blipFill>
          <a:blip r:embed="rId5"/>
          <a:srcRect l="1217" t="6710" r="55232"/>
          <a:stretch>
            <a:fillRect/>
          </a:stretch>
        </p:blipFill>
        <p:spPr bwMode="auto">
          <a:xfrm>
            <a:off x="-32" y="0"/>
            <a:ext cx="3929090" cy="1163613"/>
          </a:xfrm>
          <a:prstGeom prst="rect">
            <a:avLst/>
          </a:prstGeom>
          <a:noFill/>
        </p:spPr>
      </p:pic>
      <p:sp>
        <p:nvSpPr>
          <p:cNvPr id="13" name="矩形 12"/>
          <p:cNvSpPr>
            <a:spLocks noChangeArrowheads="1"/>
          </p:cNvSpPr>
          <p:nvPr/>
        </p:nvSpPr>
        <p:spPr bwMode="auto">
          <a:xfrm>
            <a:off x="1768365" y="3093519"/>
            <a:ext cx="5778081" cy="810478"/>
          </a:xfrm>
          <a:prstGeom prst="rect">
            <a:avLst/>
          </a:prstGeom>
          <a:noFill/>
        </p:spPr>
        <p:txBody>
          <a:bodyPr wrap="square" rtlCol="0">
            <a:spAutoFit/>
          </a:bodyPr>
          <a:lstStyle/>
          <a:p>
            <a:pPr algn="just">
              <a:lnSpc>
                <a:spcPts val="2800"/>
              </a:lnSpc>
            </a:pPr>
            <a:r>
              <a:rPr lang="en-US" altLang="zh-CN" sz="2400" dirty="0" smtClean="0">
                <a:latin typeface="Helvetica" pitchFamily="34" charset="0"/>
                <a:ea typeface="Cambria Math" pitchFamily="18" charset="0"/>
                <a:cs typeface="Arial" pitchFamily="34" charset="0"/>
              </a:rPr>
              <a:t>They thought it dangerous and hard to believe:</a:t>
            </a:r>
            <a:endParaRPr lang="zh-CN" altLang="en-US" sz="2400" dirty="0">
              <a:latin typeface="Helvetica" pitchFamily="34" charset="0"/>
              <a:ea typeface="Cambria Math" pitchFamily="18"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678915" y="1571612"/>
            <a:ext cx="6192688" cy="1528624"/>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zh-CN" altLang="en-US" sz="2600" b="1" dirty="0">
                <a:solidFill>
                  <a:schemeClr val="accent6">
                    <a:lumMod val="75000"/>
                  </a:schemeClr>
                </a:solidFill>
                <a:latin typeface="华文楷体" pitchFamily="2" charset="-122"/>
                <a:ea typeface="华文楷体" pitchFamily="2" charset="-122"/>
              </a:rPr>
              <a:t>原句：</a:t>
            </a:r>
            <a:endParaRPr lang="en-US" altLang="zh-CN" sz="2600" b="1" dirty="0">
              <a:solidFill>
                <a:schemeClr val="accent6">
                  <a:lumMod val="75000"/>
                </a:schemeClr>
              </a:solidFill>
              <a:latin typeface="华文楷体" pitchFamily="2" charset="-122"/>
              <a:ea typeface="华文楷体" pitchFamily="2" charset="-122"/>
            </a:endParaRPr>
          </a:p>
          <a:p>
            <a:r>
              <a:rPr lang="en-US" altLang="zh-CN" sz="2200" i="1" dirty="0" smtClean="0"/>
              <a:t>I made that trip to China, and then zigzagged on a multinational excursion through Indonesia, Thailand, England and France. </a:t>
            </a:r>
            <a:r>
              <a:rPr lang="en-US" altLang="zh-CN" sz="2200" dirty="0" smtClean="0">
                <a:solidFill>
                  <a:srgbClr val="FF6600"/>
                </a:solidFill>
              </a:rPr>
              <a:t>(Para. 4, L2)</a:t>
            </a:r>
            <a:endParaRPr lang="zh-CN" altLang="en-US" sz="2200" dirty="0">
              <a:solidFill>
                <a:srgbClr val="FF6600"/>
              </a:solidFill>
            </a:endParaRPr>
          </a:p>
        </p:txBody>
      </p:sp>
      <p:sp>
        <p:nvSpPr>
          <p:cNvPr id="18" name="TextBox 17"/>
          <p:cNvSpPr txBox="1"/>
          <p:nvPr/>
        </p:nvSpPr>
        <p:spPr>
          <a:xfrm>
            <a:off x="678915" y="3100236"/>
            <a:ext cx="6264695" cy="1928733"/>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解释</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ts val="2800"/>
              </a:lnSpc>
              <a:defRPr/>
            </a:pPr>
            <a:r>
              <a:rPr lang="en-US" altLang="zh-CN" sz="2200" dirty="0" smtClean="0">
                <a:latin typeface="Helvetica" pitchFamily="34" charset="0"/>
                <a:ea typeface="Cambria Math" pitchFamily="18" charset="0"/>
                <a:cs typeface="Arial" pitchFamily="34" charset="0"/>
              </a:rPr>
              <a:t>I traveled to China, and after that I also traveled to several other countries during one trip, including Indonesia, Thailand, England and France.</a:t>
            </a:r>
            <a:endParaRPr lang="zh-CN" altLang="en-US" sz="2200" dirty="0">
              <a:latin typeface="Helvetica" pitchFamily="34" charset="0"/>
              <a:ea typeface="Cambria Math" pitchFamily="18" charset="0"/>
              <a:cs typeface="Arial" pitchFamily="34" charset="0"/>
            </a:endParaRPr>
          </a:p>
        </p:txBody>
      </p:sp>
      <p:sp>
        <p:nvSpPr>
          <p:cNvPr id="19" name="TextBox 18"/>
          <p:cNvSpPr txBox="1"/>
          <p:nvPr/>
        </p:nvSpPr>
        <p:spPr>
          <a:xfrm>
            <a:off x="642910" y="4983976"/>
            <a:ext cx="6336703" cy="1231106"/>
          </a:xfrm>
          <a:prstGeom prst="rect">
            <a:avLst/>
          </a:prstGeom>
          <a:noFill/>
        </p:spPr>
        <p:txBody>
          <a:bodyPr wrap="square" rtlCol="0">
            <a:spAutoFit/>
          </a:bodyPr>
          <a:lstStyle/>
          <a:p>
            <a:pPr eaLnBrk="0" hangingPunct="0">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译文：</a:t>
            </a:r>
            <a:endParaRPr lang="en-US" altLang="zh-CN" sz="2600" b="1" dirty="0" smtClean="0">
              <a:solidFill>
                <a:schemeClr val="accent6">
                  <a:lumMod val="75000"/>
                </a:schemeClr>
              </a:solidFill>
              <a:latin typeface="华文楷体" pitchFamily="2" charset="-122"/>
              <a:ea typeface="华文楷体" pitchFamily="2" charset="-122"/>
              <a:cs typeface="Arial" pitchFamily="34" charset="0"/>
            </a:endParaRPr>
          </a:p>
          <a:p>
            <a:pPr eaLnBrk="0" hangingPunct="0">
              <a:defRPr/>
            </a:pPr>
            <a:r>
              <a:rPr lang="zh-CN" altLang="en-US" sz="2400" dirty="0" smtClean="0">
                <a:latin typeface="华文楷体" pitchFamily="2" charset="-122"/>
                <a:ea typeface="华文楷体" pitchFamily="2" charset="-122"/>
                <a:cs typeface="Arial" pitchFamily="34" charset="0"/>
              </a:rPr>
              <a:t>我先去了中国，然后辗转到了印度尼西亚、泰国、英国和法国，经历了一次多国之旅。</a:t>
            </a:r>
          </a:p>
        </p:txBody>
      </p:sp>
      <p:pic>
        <p:nvPicPr>
          <p:cNvPr id="2" name="Picture 2" descr="H:\2015年修改\图片6.jpg"/>
          <p:cNvPicPr>
            <a:picLocks noChangeAspect="1" noChangeArrowheads="1"/>
          </p:cNvPicPr>
          <p:nvPr/>
        </p:nvPicPr>
        <p:blipFill>
          <a:blip r:embed="rId4"/>
          <a:srcRect l="1652" t="5750"/>
          <a:stretch>
            <a:fillRect/>
          </a:stretch>
        </p:blipFill>
        <p:spPr bwMode="auto">
          <a:xfrm>
            <a:off x="-15429" y="-24"/>
            <a:ext cx="7143063" cy="118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71472" y="1285860"/>
            <a:ext cx="7786716" cy="5000660"/>
            <a:chOff x="571472" y="1285860"/>
            <a:chExt cx="7786716" cy="5000660"/>
          </a:xfrm>
        </p:grpSpPr>
        <p:sp>
          <p:nvSpPr>
            <p:cNvPr id="34823" name="矩形 45"/>
            <p:cNvSpPr>
              <a:spLocks noChangeArrowheads="1"/>
            </p:cNvSpPr>
            <p:nvPr/>
          </p:nvSpPr>
          <p:spPr bwMode="auto">
            <a:xfrm>
              <a:off x="785813" y="1285860"/>
              <a:ext cx="7572375" cy="1200329"/>
            </a:xfrm>
            <a:prstGeom prst="rect">
              <a:avLst/>
            </a:prstGeom>
            <a:noFill/>
            <a:ln w="9525">
              <a:noFill/>
              <a:miter lim="800000"/>
              <a:headEnd/>
              <a:tailEnd/>
            </a:ln>
          </p:spPr>
          <p:txBody>
            <a:bodyPr>
              <a:spAutoFit/>
            </a:bodyPr>
            <a:lstStyle/>
            <a:p>
              <a:pPr marL="457200" indent="-457200" algn="just"/>
              <a:r>
                <a:rPr lang="en-US" altLang="zh-CN" sz="2400" dirty="0" smtClean="0">
                  <a:latin typeface="Helvetica" pitchFamily="34" charset="0"/>
                  <a:ea typeface="楷体_GB2312" pitchFamily="49" charset="-122"/>
                </a:rPr>
                <a:t>4. Does the author regard her solo travel as a curse?</a:t>
              </a:r>
            </a:p>
            <a:p>
              <a:pPr marL="457200" indent="-457200" algn="just"/>
              <a:r>
                <a:rPr lang="en-US" altLang="zh-CN" sz="2400" dirty="0" smtClean="0">
                  <a:latin typeface="Helvetica" pitchFamily="34" charset="0"/>
                  <a:ea typeface="楷体_GB2312" pitchFamily="49" charset="-122"/>
                </a:rPr>
                <a:t>    Why? (</a:t>
              </a:r>
              <a:r>
                <a:rPr lang="en-US" altLang="zh-CN" sz="2400" dirty="0" err="1" smtClean="0">
                  <a:latin typeface="Helvetica" pitchFamily="34" charset="0"/>
                  <a:ea typeface="楷体_GB2312" pitchFamily="49" charset="-122"/>
                </a:rPr>
                <a:t>Paras</a:t>
              </a:r>
              <a:r>
                <a:rPr lang="en-US" altLang="zh-CN" sz="2400" dirty="0" smtClean="0">
                  <a:latin typeface="Helvetica" pitchFamily="34" charset="0"/>
                  <a:ea typeface="楷体_GB2312" pitchFamily="49" charset="-122"/>
                </a:rPr>
                <a:t>. 6-7) </a:t>
              </a:r>
              <a:endParaRPr lang="zh-CN" altLang="en-US" sz="2400" dirty="0" smtClean="0">
                <a:latin typeface="Helvetica" pitchFamily="34" charset="0"/>
                <a:ea typeface="楷体_GB2312" pitchFamily="49" charset="-122"/>
              </a:endParaRPr>
            </a:p>
            <a:p>
              <a:pPr algn="just"/>
              <a:endParaRPr lang="zh-CN" altLang="en-US" sz="2400" dirty="0">
                <a:ea typeface="Cambria Math" pitchFamily="18" charset="0"/>
                <a:cs typeface="Arial" pitchFamily="34" charset="0"/>
              </a:endParaRPr>
            </a:p>
          </p:txBody>
        </p:sp>
        <p:sp>
          <p:nvSpPr>
            <p:cNvPr id="9" name="圆角矩形 8"/>
            <p:cNvSpPr/>
            <p:nvPr/>
          </p:nvSpPr>
          <p:spPr>
            <a:xfrm>
              <a:off x="1071538" y="2783242"/>
              <a:ext cx="6955424" cy="3503278"/>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1472" y="2205974"/>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926612" y="2681583"/>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30" name="TextBox 29"/>
          <p:cNvSpPr txBox="1"/>
          <p:nvPr/>
        </p:nvSpPr>
        <p:spPr>
          <a:xfrm>
            <a:off x="1500166" y="5000636"/>
            <a:ext cx="6500858" cy="646331"/>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50000"/>
              </a:lnSpc>
            </a:pPr>
            <a:r>
              <a:rPr lang="en-US" altLang="zh-CN" sz="2400" dirty="0" smtClean="0"/>
              <a:t>It’s sometimes a blessing, sometimes a curse.</a:t>
            </a:r>
          </a:p>
        </p:txBody>
      </p:sp>
      <p:pic>
        <p:nvPicPr>
          <p:cNvPr id="10" name="Picture 2" descr="H:\2015年修改\图片5.jpg"/>
          <p:cNvPicPr>
            <a:picLocks noChangeAspect="1" noChangeArrowheads="1"/>
          </p:cNvPicPr>
          <p:nvPr/>
        </p:nvPicPr>
        <p:blipFill>
          <a:blip r:embed="rId5"/>
          <a:srcRect l="1217" t="6710" r="55232"/>
          <a:stretch>
            <a:fillRect/>
          </a:stretch>
        </p:blipFill>
        <p:spPr bwMode="auto">
          <a:xfrm>
            <a:off x="-32" y="0"/>
            <a:ext cx="3929090" cy="1163613"/>
          </a:xfrm>
          <a:prstGeom prst="rect">
            <a:avLst/>
          </a:prstGeom>
          <a:noFill/>
        </p:spPr>
      </p:pic>
      <p:sp>
        <p:nvSpPr>
          <p:cNvPr id="13" name="矩形 12"/>
          <p:cNvSpPr>
            <a:spLocks noChangeArrowheads="1"/>
          </p:cNvSpPr>
          <p:nvPr/>
        </p:nvSpPr>
        <p:spPr bwMode="auto">
          <a:xfrm>
            <a:off x="1500166" y="3357562"/>
            <a:ext cx="5992395" cy="1528624"/>
          </a:xfrm>
          <a:prstGeom prst="rect">
            <a:avLst/>
          </a:prstGeom>
          <a:noFill/>
        </p:spPr>
        <p:txBody>
          <a:bodyPr wrap="square" rtlCol="0">
            <a:spAutoFit/>
          </a:bodyPr>
          <a:lstStyle/>
          <a:p>
            <a:pPr algn="just">
              <a:lnSpc>
                <a:spcPts val="2800"/>
              </a:lnSpc>
            </a:pPr>
            <a:r>
              <a:rPr lang="en-US" altLang="zh-CN" sz="2400" dirty="0" smtClean="0">
                <a:latin typeface="Helvetica" pitchFamily="34" charset="0"/>
                <a:ea typeface="Cambria Math" pitchFamily="18" charset="0"/>
                <a:cs typeface="Arial" pitchFamily="34" charset="0"/>
              </a:rPr>
              <a:t>No, she figures that traveling solo has its own problems but can also bring great benefits because she has cited two experiences  in Taiwan to support her idea.</a:t>
            </a:r>
            <a:endParaRPr lang="zh-CN" altLang="en-US" sz="2400" dirty="0">
              <a:latin typeface="Helvetica" pitchFamily="34" charset="0"/>
              <a:ea typeface="Cambria Math" pitchFamily="18"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928794" y="4657563"/>
            <a:ext cx="5570983" cy="1200329"/>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00000"/>
              </a:lnSpc>
            </a:pPr>
            <a:r>
              <a:rPr lang="en-US" altLang="zh-CN" sz="2400" dirty="0" smtClean="0"/>
              <a:t>But there has also been the downside of those not-so-pleasant experiences:</a:t>
            </a:r>
          </a:p>
          <a:p>
            <a:pPr>
              <a:lnSpc>
                <a:spcPct val="100000"/>
              </a:lnSpc>
            </a:pPr>
            <a:r>
              <a:rPr lang="en-US" altLang="zh-CN" sz="2400" dirty="0" smtClean="0"/>
              <a:t>In Indonesia/in Japan/in Italy/in China</a:t>
            </a:r>
            <a:endParaRPr lang="zh-CN" altLang="en-US" sz="2400" dirty="0"/>
          </a:p>
        </p:txBody>
      </p:sp>
      <p:grpSp>
        <p:nvGrpSpPr>
          <p:cNvPr id="12" name="组合 11"/>
          <p:cNvGrpSpPr/>
          <p:nvPr/>
        </p:nvGrpSpPr>
        <p:grpSpPr>
          <a:xfrm>
            <a:off x="490269" y="1285860"/>
            <a:ext cx="8296546" cy="5072098"/>
            <a:chOff x="490269" y="1285860"/>
            <a:chExt cx="8296546" cy="5072098"/>
          </a:xfrm>
        </p:grpSpPr>
        <p:sp>
          <p:nvSpPr>
            <p:cNvPr id="34823" name="矩形 45"/>
            <p:cNvSpPr>
              <a:spLocks noChangeArrowheads="1"/>
            </p:cNvSpPr>
            <p:nvPr/>
          </p:nvSpPr>
          <p:spPr bwMode="auto">
            <a:xfrm>
              <a:off x="1428728" y="1285860"/>
              <a:ext cx="7358087" cy="1569660"/>
            </a:xfrm>
            <a:prstGeom prst="rect">
              <a:avLst/>
            </a:prstGeom>
            <a:noFill/>
            <a:ln w="9525">
              <a:noFill/>
              <a:miter lim="800000"/>
              <a:headEnd/>
              <a:tailEnd/>
            </a:ln>
          </p:spPr>
          <p:txBody>
            <a:bodyPr wrap="square">
              <a:spAutoFit/>
            </a:bodyPr>
            <a:lstStyle/>
            <a:p>
              <a:pPr algn="just"/>
              <a:r>
                <a:rPr lang="en-US" altLang="zh-CN" sz="2400" dirty="0" smtClean="0">
                  <a:latin typeface="Helvetica" pitchFamily="34" charset="0"/>
                  <a:ea typeface="楷体_GB2312" pitchFamily="49" charset="-122"/>
                </a:rPr>
                <a:t>5. According to the author, what problems can </a:t>
              </a:r>
            </a:p>
            <a:p>
              <a:pPr algn="just"/>
              <a:r>
                <a:rPr lang="en-US" altLang="zh-CN" sz="2400" dirty="0" smtClean="0">
                  <a:latin typeface="Helvetica" pitchFamily="34" charset="0"/>
                  <a:ea typeface="楷体_GB2312" pitchFamily="49" charset="-122"/>
                </a:rPr>
                <a:t>    traveling alone cause? (</a:t>
              </a:r>
              <a:r>
                <a:rPr lang="en-US" altLang="zh-CN" sz="2400" dirty="0" err="1" smtClean="0">
                  <a:latin typeface="Helvetica" pitchFamily="34" charset="0"/>
                  <a:ea typeface="楷体_GB2312" pitchFamily="49" charset="-122"/>
                </a:rPr>
                <a:t>Paras</a:t>
              </a:r>
              <a:r>
                <a:rPr lang="en-US" altLang="zh-CN" sz="2400" dirty="0" smtClean="0">
                  <a:latin typeface="Helvetica" pitchFamily="34" charset="0"/>
                  <a:ea typeface="楷体_GB2312" pitchFamily="49" charset="-122"/>
                </a:rPr>
                <a:t>. 8-9)</a:t>
              </a:r>
            </a:p>
            <a:p>
              <a:pPr algn="just"/>
              <a:endParaRPr lang="zh-CN" altLang="en-US" sz="2400" dirty="0" smtClean="0">
                <a:latin typeface="Helvetica" pitchFamily="34" charset="0"/>
                <a:ea typeface="楷体_GB2312" pitchFamily="49" charset="-122"/>
              </a:endParaRPr>
            </a:p>
            <a:p>
              <a:pPr algn="just"/>
              <a:endParaRPr lang="zh-CN" altLang="en-US" sz="2400" dirty="0">
                <a:ea typeface="Cambria Math" pitchFamily="18" charset="0"/>
                <a:cs typeface="Arial" pitchFamily="34" charset="0"/>
              </a:endParaRPr>
            </a:p>
          </p:txBody>
        </p:sp>
        <p:sp>
          <p:nvSpPr>
            <p:cNvPr id="9" name="圆角矩形 8"/>
            <p:cNvSpPr/>
            <p:nvPr/>
          </p:nvSpPr>
          <p:spPr>
            <a:xfrm>
              <a:off x="1213734" y="2512456"/>
              <a:ext cx="6787290" cy="384550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0269" y="2055342"/>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831286" y="2507460"/>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10" name="Picture 2" descr="H:\2015年修改\图片5.jpg"/>
          <p:cNvPicPr>
            <a:picLocks noChangeAspect="1" noChangeArrowheads="1"/>
          </p:cNvPicPr>
          <p:nvPr/>
        </p:nvPicPr>
        <p:blipFill>
          <a:blip r:embed="rId5"/>
          <a:srcRect l="1217" t="6710" r="55232"/>
          <a:stretch>
            <a:fillRect/>
          </a:stretch>
        </p:blipFill>
        <p:spPr bwMode="auto">
          <a:xfrm>
            <a:off x="-32" y="0"/>
            <a:ext cx="3929090" cy="1163613"/>
          </a:xfrm>
          <a:prstGeom prst="rect">
            <a:avLst/>
          </a:prstGeom>
          <a:noFill/>
        </p:spPr>
      </p:pic>
      <p:sp>
        <p:nvSpPr>
          <p:cNvPr id="13" name="矩形 12"/>
          <p:cNvSpPr>
            <a:spLocks noChangeArrowheads="1"/>
          </p:cNvSpPr>
          <p:nvPr/>
        </p:nvSpPr>
        <p:spPr bwMode="auto">
          <a:xfrm>
            <a:off x="1904907" y="2971946"/>
            <a:ext cx="5596052" cy="1528624"/>
          </a:xfrm>
          <a:prstGeom prst="rect">
            <a:avLst/>
          </a:prstGeom>
          <a:noFill/>
        </p:spPr>
        <p:txBody>
          <a:bodyPr wrap="square" rtlCol="0">
            <a:spAutoFit/>
          </a:bodyPr>
          <a:lstStyle/>
          <a:p>
            <a:pPr algn="just">
              <a:lnSpc>
                <a:spcPts val="2800"/>
              </a:lnSpc>
            </a:pPr>
            <a:r>
              <a:rPr lang="en-US" altLang="zh-CN" sz="2400" dirty="0" smtClean="0">
                <a:latin typeface="Helvetica" pitchFamily="34" charset="0"/>
                <a:ea typeface="Cambria Math" pitchFamily="18" charset="0"/>
                <a:cs typeface="Arial" pitchFamily="34" charset="0"/>
              </a:rPr>
              <a:t>Traveling solo could be dangerous and put the traveler at the risk of  being touched indecently, being threatened, or being overcharged, etc. </a:t>
            </a:r>
            <a:endParaRPr lang="zh-CN" altLang="en-US" sz="2400" dirty="0">
              <a:latin typeface="Helvetica" pitchFamily="34" charset="0"/>
              <a:ea typeface="Cambria Math" pitchFamily="18"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b="4303"/>
          <a:stretch>
            <a:fillRect/>
          </a:stretch>
        </p:blipFill>
        <p:spPr bwMode="auto">
          <a:xfrm>
            <a:off x="290842" y="1049060"/>
            <a:ext cx="8496000" cy="55908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571472" y="1588118"/>
            <a:ext cx="6192688" cy="1569660"/>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原句</a:t>
            </a:r>
            <a:r>
              <a:rPr lang="zh-CN" altLang="en-US" sz="2600" b="1" dirty="0" smtClean="0">
                <a:solidFill>
                  <a:schemeClr val="accent6">
                    <a:lumMod val="75000"/>
                  </a:schemeClr>
                </a:solidFill>
                <a:ea typeface="Cambria Math" pitchFamily="18" charset="0"/>
                <a:cs typeface="Arial" pitchFamily="34" charset="0"/>
              </a:rPr>
              <a:t>：</a:t>
            </a:r>
            <a:endParaRPr lang="en-US" altLang="zh-CN" sz="2600" b="1" dirty="0" smtClean="0">
              <a:solidFill>
                <a:schemeClr val="accent6">
                  <a:lumMod val="75000"/>
                </a:schemeClr>
              </a:solidFill>
              <a:ea typeface="Cambria Math" pitchFamily="18" charset="0"/>
              <a:cs typeface="Arial" pitchFamily="34" charset="0"/>
            </a:endParaRPr>
          </a:p>
          <a:p>
            <a:pPr algn="just">
              <a:lnSpc>
                <a:spcPts val="2800"/>
              </a:lnSpc>
              <a:defRPr/>
            </a:pPr>
            <a:r>
              <a:rPr lang="en-US" altLang="zh-CN" sz="2400" i="1" dirty="0" smtClean="0">
                <a:latin typeface="Helvetica" pitchFamily="34" charset="0"/>
                <a:ea typeface="Cambria Math" pitchFamily="18" charset="0"/>
                <a:cs typeface="Arial" pitchFamily="34" charset="0"/>
              </a:rPr>
              <a:t>In Indonesia, a cute boy gave me a ride on his motorbike, and thought that gave him license to grope me illicitly. </a:t>
            </a:r>
            <a:r>
              <a:rPr lang="en-US" altLang="zh-CN" sz="2400" dirty="0" smtClean="0">
                <a:solidFill>
                  <a:srgbClr val="FF6600"/>
                </a:solidFill>
                <a:latin typeface="Helvetica" pitchFamily="34" charset="0"/>
                <a:ea typeface="Cambria Math" pitchFamily="18" charset="0"/>
                <a:cs typeface="Arial" pitchFamily="34" charset="0"/>
              </a:rPr>
              <a:t>(</a:t>
            </a:r>
            <a:r>
              <a:rPr lang="en-US" altLang="zh-CN" sz="2400" dirty="0">
                <a:solidFill>
                  <a:srgbClr val="FF6600"/>
                </a:solidFill>
                <a:latin typeface="Helvetica" pitchFamily="34" charset="0"/>
                <a:ea typeface="Cambria Math" pitchFamily="18" charset="0"/>
                <a:cs typeface="Arial" pitchFamily="34" charset="0"/>
              </a:rPr>
              <a:t>Para. </a:t>
            </a:r>
            <a:r>
              <a:rPr lang="en-US" altLang="zh-CN" sz="2400" dirty="0" smtClean="0">
                <a:solidFill>
                  <a:srgbClr val="FF6600"/>
                </a:solidFill>
                <a:latin typeface="Helvetica" pitchFamily="34" charset="0"/>
                <a:ea typeface="Cambria Math" pitchFamily="18" charset="0"/>
                <a:cs typeface="Arial" pitchFamily="34" charset="0"/>
              </a:rPr>
              <a:t>8, L1) </a:t>
            </a:r>
            <a:endParaRPr lang="en-US" altLang="zh-CN" sz="2400" dirty="0">
              <a:solidFill>
                <a:srgbClr val="FF6600"/>
              </a:solidFill>
              <a:latin typeface="Helvetica" pitchFamily="34" charset="0"/>
              <a:ea typeface="Cambria Math" pitchFamily="18" charset="0"/>
              <a:cs typeface="Arial" pitchFamily="34" charset="0"/>
            </a:endParaRPr>
          </a:p>
        </p:txBody>
      </p:sp>
      <p:sp>
        <p:nvSpPr>
          <p:cNvPr id="18" name="TextBox 17"/>
          <p:cNvSpPr txBox="1"/>
          <p:nvPr/>
        </p:nvSpPr>
        <p:spPr>
          <a:xfrm>
            <a:off x="571472" y="3288100"/>
            <a:ext cx="6264695" cy="1569660"/>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解释</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ts val="2800"/>
              </a:lnSpc>
              <a:defRPr/>
            </a:pPr>
            <a:r>
              <a:rPr lang="en-US" altLang="zh-CN" sz="2300" dirty="0" smtClean="0">
                <a:latin typeface="Helvetica" pitchFamily="34" charset="0"/>
                <a:ea typeface="Cambria Math" pitchFamily="18" charset="0"/>
                <a:cs typeface="Arial" pitchFamily="34" charset="0"/>
              </a:rPr>
              <a:t>In Indonesia, a cute boy offered to take me for a ride on his motorbike, and thought that permitted him to touch me indecently.</a:t>
            </a:r>
            <a:endParaRPr lang="en-US" altLang="zh-CN" sz="2300" dirty="0">
              <a:latin typeface="Helvetica" pitchFamily="34" charset="0"/>
              <a:ea typeface="Cambria Math" pitchFamily="18" charset="0"/>
              <a:cs typeface="Arial" pitchFamily="34" charset="0"/>
            </a:endParaRPr>
          </a:p>
        </p:txBody>
      </p:sp>
      <p:sp>
        <p:nvSpPr>
          <p:cNvPr id="19" name="TextBox 18"/>
          <p:cNvSpPr txBox="1"/>
          <p:nvPr/>
        </p:nvSpPr>
        <p:spPr>
          <a:xfrm>
            <a:off x="428596" y="5000636"/>
            <a:ext cx="6336703" cy="1600438"/>
          </a:xfrm>
          <a:prstGeom prst="rect">
            <a:avLst/>
          </a:prstGeom>
          <a:noFill/>
        </p:spPr>
        <p:txBody>
          <a:bodyPr wrap="square" rtlCol="0">
            <a:spAutoFit/>
          </a:bodyPr>
          <a:lstStyle/>
          <a:p>
            <a:pPr indent="133350" eaLnBrk="0" hangingPunct="0">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译文：</a:t>
            </a:r>
            <a:endParaRPr lang="en-US" altLang="zh-CN" sz="2600" b="1" dirty="0" smtClean="0">
              <a:solidFill>
                <a:schemeClr val="accent6">
                  <a:lumMod val="75000"/>
                </a:schemeClr>
              </a:solidFill>
              <a:latin typeface="华文楷体" pitchFamily="2" charset="-122"/>
              <a:ea typeface="华文楷体" pitchFamily="2" charset="-122"/>
              <a:cs typeface="Arial" pitchFamily="34" charset="0"/>
            </a:endParaRPr>
          </a:p>
          <a:p>
            <a:pPr indent="133350" eaLnBrk="0" hangingPunct="0">
              <a:defRPr/>
            </a:pPr>
            <a:r>
              <a:rPr lang="zh-CN" altLang="en-US" sz="2400" dirty="0" smtClean="0">
                <a:latin typeface="华文楷体" pitchFamily="2" charset="-122"/>
                <a:ea typeface="华文楷体" pitchFamily="2" charset="-122"/>
                <a:cs typeface="Arial" pitchFamily="34" charset="0"/>
              </a:rPr>
              <a:t>在印度尼西亚，一个长相可爱的男孩儿让我</a:t>
            </a:r>
            <a:endParaRPr lang="en-US" altLang="zh-CN" sz="2400" dirty="0" smtClean="0">
              <a:latin typeface="华文楷体" pitchFamily="2" charset="-122"/>
              <a:ea typeface="华文楷体" pitchFamily="2" charset="-122"/>
              <a:cs typeface="Arial" pitchFamily="34" charset="0"/>
            </a:endParaRPr>
          </a:p>
          <a:p>
            <a:pPr indent="133350" eaLnBrk="0" hangingPunct="0">
              <a:defRPr/>
            </a:pPr>
            <a:r>
              <a:rPr lang="zh-CN" altLang="en-US" sz="2400" dirty="0" smtClean="0">
                <a:latin typeface="华文楷体" pitchFamily="2" charset="-122"/>
                <a:ea typeface="华文楷体" pitchFamily="2" charset="-122"/>
                <a:cs typeface="Arial" pitchFamily="34" charset="0"/>
              </a:rPr>
              <a:t>搭乘了他的摩托车，认为这样他就可以非礼</a:t>
            </a:r>
            <a:endParaRPr lang="en-US" altLang="zh-CN" sz="2400" dirty="0" smtClean="0">
              <a:latin typeface="华文楷体" pitchFamily="2" charset="-122"/>
              <a:ea typeface="华文楷体" pitchFamily="2" charset="-122"/>
              <a:cs typeface="Arial" pitchFamily="34" charset="0"/>
            </a:endParaRPr>
          </a:p>
          <a:p>
            <a:pPr indent="133350" eaLnBrk="0" hangingPunct="0">
              <a:defRPr/>
            </a:pPr>
            <a:r>
              <a:rPr lang="zh-CN" altLang="en-US" sz="2400" dirty="0" smtClean="0">
                <a:latin typeface="华文楷体" pitchFamily="2" charset="-122"/>
                <a:ea typeface="华文楷体" pitchFamily="2" charset="-122"/>
                <a:cs typeface="Arial" pitchFamily="34" charset="0"/>
              </a:rPr>
              <a:t>我。</a:t>
            </a:r>
            <a:endParaRPr lang="zh-CN" altLang="en-US" sz="2400" dirty="0">
              <a:latin typeface="华文楷体" pitchFamily="2" charset="-122"/>
              <a:ea typeface="华文楷体" pitchFamily="2" charset="-122"/>
              <a:cs typeface="Arial" pitchFamily="34" charset="0"/>
            </a:endParaRPr>
          </a:p>
        </p:txBody>
      </p:sp>
      <p:pic>
        <p:nvPicPr>
          <p:cNvPr id="10" name="Picture 2" descr="H:\2015年修改\图片6.jpg"/>
          <p:cNvPicPr>
            <a:picLocks noChangeAspect="1" noChangeArrowheads="1"/>
          </p:cNvPicPr>
          <p:nvPr/>
        </p:nvPicPr>
        <p:blipFill>
          <a:blip r:embed="rId4"/>
          <a:srcRect l="1652" t="5750"/>
          <a:stretch>
            <a:fillRect/>
          </a:stretch>
        </p:blipFill>
        <p:spPr bwMode="auto">
          <a:xfrm>
            <a:off x="-15429" y="-24"/>
            <a:ext cx="7143063" cy="1188000"/>
          </a:xfrm>
          <a:prstGeom prst="rect">
            <a:avLst/>
          </a:prstGeom>
          <a:noFill/>
        </p:spPr>
      </p:pic>
    </p:spTree>
    <p:extLst>
      <p:ext uri="{BB962C8B-B14F-4D97-AF65-F5344CB8AC3E}">
        <p14:creationId xmlns:p14="http://schemas.microsoft.com/office/powerpoint/2010/main" xmlns="" val="118567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b="4303"/>
          <a:stretch>
            <a:fillRect/>
          </a:stretch>
        </p:blipFill>
        <p:spPr bwMode="auto">
          <a:xfrm>
            <a:off x="290842" y="1049060"/>
            <a:ext cx="8496000" cy="55908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571472" y="1588118"/>
            <a:ext cx="6192688" cy="1569660"/>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原句</a:t>
            </a:r>
            <a:r>
              <a:rPr lang="zh-CN" altLang="en-US" sz="2600" b="1" dirty="0" smtClean="0">
                <a:solidFill>
                  <a:schemeClr val="accent6">
                    <a:lumMod val="75000"/>
                  </a:schemeClr>
                </a:solidFill>
                <a:ea typeface="Cambria Math" pitchFamily="18" charset="0"/>
                <a:cs typeface="Arial" pitchFamily="34" charset="0"/>
              </a:rPr>
              <a:t>：</a:t>
            </a:r>
            <a:endParaRPr lang="en-US" altLang="zh-CN" sz="2600" b="1" dirty="0" smtClean="0">
              <a:solidFill>
                <a:schemeClr val="accent6">
                  <a:lumMod val="75000"/>
                </a:schemeClr>
              </a:solidFill>
              <a:ea typeface="Cambria Math" pitchFamily="18" charset="0"/>
              <a:cs typeface="Arial" pitchFamily="34" charset="0"/>
            </a:endParaRPr>
          </a:p>
          <a:p>
            <a:pPr algn="just">
              <a:lnSpc>
                <a:spcPts val="2800"/>
              </a:lnSpc>
              <a:defRPr/>
            </a:pPr>
            <a:r>
              <a:rPr lang="en-US" altLang="zh-CN" sz="2300" i="1" dirty="0" smtClean="0">
                <a:latin typeface="Helvetica" pitchFamily="34" charset="0"/>
                <a:ea typeface="Cambria Math" pitchFamily="18" charset="0"/>
                <a:cs typeface="Arial" pitchFamily="34" charset="0"/>
              </a:rPr>
              <a:t>I’ve been irritated and perplexed many times  –not speaking a language, not understanding or being understood. </a:t>
            </a:r>
            <a:r>
              <a:rPr lang="en-US" altLang="zh-CN" sz="2300" dirty="0" smtClean="0">
                <a:solidFill>
                  <a:srgbClr val="FF6600"/>
                </a:solidFill>
                <a:latin typeface="Helvetica" pitchFamily="34" charset="0"/>
                <a:ea typeface="Cambria Math" pitchFamily="18" charset="0"/>
                <a:cs typeface="Arial" pitchFamily="34" charset="0"/>
              </a:rPr>
              <a:t>(</a:t>
            </a:r>
            <a:r>
              <a:rPr lang="en-US" altLang="zh-CN" sz="2300" dirty="0">
                <a:solidFill>
                  <a:srgbClr val="FF6600"/>
                </a:solidFill>
                <a:latin typeface="Helvetica" pitchFamily="34" charset="0"/>
                <a:ea typeface="Cambria Math" pitchFamily="18" charset="0"/>
                <a:cs typeface="Arial" pitchFamily="34" charset="0"/>
              </a:rPr>
              <a:t>Para. </a:t>
            </a:r>
            <a:r>
              <a:rPr lang="en-US" altLang="zh-CN" sz="2300" dirty="0" smtClean="0">
                <a:solidFill>
                  <a:srgbClr val="FF6600"/>
                </a:solidFill>
                <a:latin typeface="Helvetica" pitchFamily="34" charset="0"/>
                <a:ea typeface="Cambria Math" pitchFamily="18" charset="0"/>
                <a:cs typeface="Arial" pitchFamily="34" charset="0"/>
              </a:rPr>
              <a:t>9, L1) </a:t>
            </a:r>
            <a:endParaRPr lang="en-US" altLang="zh-CN" sz="2300" dirty="0">
              <a:solidFill>
                <a:srgbClr val="FF6600"/>
              </a:solidFill>
              <a:latin typeface="Helvetica" pitchFamily="34" charset="0"/>
              <a:ea typeface="Cambria Math" pitchFamily="18" charset="0"/>
              <a:cs typeface="Arial" pitchFamily="34" charset="0"/>
            </a:endParaRPr>
          </a:p>
        </p:txBody>
      </p:sp>
      <p:sp>
        <p:nvSpPr>
          <p:cNvPr id="18" name="TextBox 17"/>
          <p:cNvSpPr txBox="1"/>
          <p:nvPr/>
        </p:nvSpPr>
        <p:spPr>
          <a:xfrm>
            <a:off x="571472" y="3143248"/>
            <a:ext cx="6264695" cy="1928733"/>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解释</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ts val="2800"/>
              </a:lnSpc>
              <a:defRPr/>
            </a:pPr>
            <a:r>
              <a:rPr lang="en-US" altLang="zh-CN" sz="2300" dirty="0" smtClean="0">
                <a:latin typeface="Helvetica" pitchFamily="34" charset="0"/>
                <a:ea typeface="Cambria Math" pitchFamily="18" charset="0"/>
                <a:cs typeface="Arial" pitchFamily="34" charset="0"/>
              </a:rPr>
              <a:t>I have been annoyed and confused many times because I can’t speak a local language, thus unable to understand or be understood by others.</a:t>
            </a:r>
            <a:endParaRPr lang="en-US" altLang="zh-CN" sz="2300" dirty="0">
              <a:latin typeface="Helvetica" pitchFamily="34" charset="0"/>
              <a:ea typeface="Cambria Math" pitchFamily="18" charset="0"/>
              <a:cs typeface="Arial" pitchFamily="34" charset="0"/>
            </a:endParaRPr>
          </a:p>
        </p:txBody>
      </p:sp>
      <p:sp>
        <p:nvSpPr>
          <p:cNvPr id="19" name="TextBox 18"/>
          <p:cNvSpPr txBox="1"/>
          <p:nvPr/>
        </p:nvSpPr>
        <p:spPr>
          <a:xfrm>
            <a:off x="428596" y="5000636"/>
            <a:ext cx="6336703" cy="1600438"/>
          </a:xfrm>
          <a:prstGeom prst="rect">
            <a:avLst/>
          </a:prstGeom>
          <a:noFill/>
        </p:spPr>
        <p:txBody>
          <a:bodyPr wrap="square" rtlCol="0">
            <a:spAutoFit/>
          </a:bodyPr>
          <a:lstStyle/>
          <a:p>
            <a:pPr indent="133350" eaLnBrk="0" hangingPunct="0">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译文：</a:t>
            </a:r>
            <a:endParaRPr lang="en-US" altLang="zh-CN" sz="2600" b="1" dirty="0" smtClean="0">
              <a:solidFill>
                <a:schemeClr val="accent6">
                  <a:lumMod val="75000"/>
                </a:schemeClr>
              </a:solidFill>
              <a:latin typeface="华文楷体" pitchFamily="2" charset="-122"/>
              <a:ea typeface="华文楷体" pitchFamily="2" charset="-122"/>
              <a:cs typeface="Arial" pitchFamily="34" charset="0"/>
            </a:endParaRPr>
          </a:p>
          <a:p>
            <a:pPr indent="133350" eaLnBrk="0" hangingPunct="0">
              <a:defRPr/>
            </a:pPr>
            <a:r>
              <a:rPr lang="zh-CN" altLang="en-US" sz="2400" dirty="0" smtClean="0">
                <a:latin typeface="华文楷体" pitchFamily="2" charset="-122"/>
                <a:ea typeface="华文楷体" pitchFamily="2" charset="-122"/>
                <a:cs typeface="Arial" pitchFamily="34" charset="0"/>
              </a:rPr>
              <a:t>很多时候，我很苦恼，感觉不知所措，因为</a:t>
            </a:r>
            <a:endParaRPr lang="en-US" altLang="zh-CN" sz="2400" dirty="0" smtClean="0">
              <a:latin typeface="华文楷体" pitchFamily="2" charset="-122"/>
              <a:ea typeface="华文楷体" pitchFamily="2" charset="-122"/>
              <a:cs typeface="Arial" pitchFamily="34" charset="0"/>
            </a:endParaRPr>
          </a:p>
          <a:p>
            <a:pPr indent="133350" eaLnBrk="0" hangingPunct="0">
              <a:defRPr/>
            </a:pPr>
            <a:r>
              <a:rPr lang="zh-CN" altLang="en-US" sz="2400" dirty="0" smtClean="0">
                <a:latin typeface="华文楷体" pitchFamily="2" charset="-122"/>
                <a:ea typeface="华文楷体" pitchFamily="2" charset="-122"/>
                <a:cs typeface="Arial" pitchFamily="34" charset="0"/>
              </a:rPr>
              <a:t>不懂当地的语言，不能理解别人的意思， 别</a:t>
            </a:r>
            <a:endParaRPr lang="en-US" altLang="zh-CN" sz="2400" dirty="0" smtClean="0">
              <a:latin typeface="华文楷体" pitchFamily="2" charset="-122"/>
              <a:ea typeface="华文楷体" pitchFamily="2" charset="-122"/>
              <a:cs typeface="Arial" pitchFamily="34" charset="0"/>
            </a:endParaRPr>
          </a:p>
          <a:p>
            <a:pPr indent="133350" eaLnBrk="0" hangingPunct="0">
              <a:defRPr/>
            </a:pPr>
            <a:r>
              <a:rPr lang="zh-CN" altLang="en-US" sz="2400" dirty="0" smtClean="0">
                <a:latin typeface="华文楷体" pitchFamily="2" charset="-122"/>
                <a:ea typeface="华文楷体" pitchFamily="2" charset="-122"/>
                <a:cs typeface="Arial" pitchFamily="34" charset="0"/>
              </a:rPr>
              <a:t>人也不懂我说的话。</a:t>
            </a:r>
            <a:endParaRPr lang="zh-CN" altLang="en-US" sz="2400" dirty="0">
              <a:latin typeface="华文楷体" pitchFamily="2" charset="-122"/>
              <a:ea typeface="华文楷体" pitchFamily="2" charset="-122"/>
              <a:cs typeface="Arial" pitchFamily="34" charset="0"/>
            </a:endParaRPr>
          </a:p>
        </p:txBody>
      </p:sp>
      <p:pic>
        <p:nvPicPr>
          <p:cNvPr id="10" name="Picture 2" descr="H:\2015年修改\图片6.jpg"/>
          <p:cNvPicPr>
            <a:picLocks noChangeAspect="1" noChangeArrowheads="1"/>
          </p:cNvPicPr>
          <p:nvPr/>
        </p:nvPicPr>
        <p:blipFill>
          <a:blip r:embed="rId4"/>
          <a:srcRect l="1652" t="5750"/>
          <a:stretch>
            <a:fillRect/>
          </a:stretch>
        </p:blipFill>
        <p:spPr bwMode="auto">
          <a:xfrm>
            <a:off x="-15429" y="-24"/>
            <a:ext cx="7143063" cy="1188000"/>
          </a:xfrm>
          <a:prstGeom prst="rect">
            <a:avLst/>
          </a:prstGeom>
          <a:noFill/>
        </p:spPr>
      </p:pic>
    </p:spTree>
    <p:extLst>
      <p:ext uri="{BB962C8B-B14F-4D97-AF65-F5344CB8AC3E}">
        <p14:creationId xmlns:p14="http://schemas.microsoft.com/office/powerpoint/2010/main" xmlns="" val="118567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57884" y="1357298"/>
            <a:ext cx="3190875"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Rectangle 6"/>
          <p:cNvSpPr>
            <a:spLocks noChangeArrowheads="1"/>
          </p:cNvSpPr>
          <p:nvPr/>
        </p:nvSpPr>
        <p:spPr bwMode="auto">
          <a:xfrm>
            <a:off x="5778912" y="1428736"/>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Warming-up</a:t>
            </a:r>
            <a:endParaRPr lang="en-US" altLang="zh-CN" sz="2400" dirty="0">
              <a:solidFill>
                <a:srgbClr val="000000"/>
              </a:solidFill>
              <a:latin typeface="Helvetica" pitchFamily="34" charset="0"/>
            </a:endParaRPr>
          </a:p>
        </p:txBody>
      </p:sp>
      <p:grpSp>
        <p:nvGrpSpPr>
          <p:cNvPr id="24" name="组合 23"/>
          <p:cNvGrpSpPr/>
          <p:nvPr/>
        </p:nvGrpSpPr>
        <p:grpSpPr>
          <a:xfrm>
            <a:off x="5786446" y="3016104"/>
            <a:ext cx="3347864" cy="1198714"/>
            <a:chOff x="5581008" y="2265455"/>
            <a:chExt cx="3347864" cy="1198714"/>
          </a:xfrm>
        </p:grpSpPr>
        <p:pic>
          <p:nvPicPr>
            <p:cNvPr id="15" name="Picture 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81008" y="2265455"/>
              <a:ext cx="3347864" cy="11987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a:hlinkClick r:id="rId4" action="ppaction://hlinksldjump"/>
            </p:cNvPr>
            <p:cNvSpPr txBox="1"/>
            <p:nvPr/>
          </p:nvSpPr>
          <p:spPr>
            <a:xfrm>
              <a:off x="6480600" y="2598110"/>
              <a:ext cx="1584176"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grpSp>
        <p:nvGrpSpPr>
          <p:cNvPr id="23" name="组合 22"/>
          <p:cNvGrpSpPr/>
          <p:nvPr/>
        </p:nvGrpSpPr>
        <p:grpSpPr>
          <a:xfrm>
            <a:off x="4043936" y="4500570"/>
            <a:ext cx="5242972" cy="1052735"/>
            <a:chOff x="4000496" y="4075390"/>
            <a:chExt cx="5242972" cy="1052735"/>
          </a:xfrm>
        </p:grpSpPr>
        <p:pic>
          <p:nvPicPr>
            <p:cNvPr id="21" name="Picture 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r="14214"/>
            <a:stretch>
              <a:fillRect/>
            </a:stretch>
          </p:blipFill>
          <p:spPr bwMode="auto">
            <a:xfrm>
              <a:off x="4000496" y="4075390"/>
              <a:ext cx="4928376" cy="10527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a:hlinkClick r:id="rId5" action="ppaction://hlinksldjump"/>
            </p:cNvPr>
            <p:cNvSpPr txBox="1"/>
            <p:nvPr/>
          </p:nvSpPr>
          <p:spPr>
            <a:xfrm>
              <a:off x="5113832" y="4401702"/>
              <a:ext cx="4129636"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Background Information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pic>
        <p:nvPicPr>
          <p:cNvPr id="19"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0" name="组合 19"/>
          <p:cNvGrpSpPr/>
          <p:nvPr/>
        </p:nvGrpSpPr>
        <p:grpSpPr>
          <a:xfrm>
            <a:off x="-32" y="0"/>
            <a:ext cx="9144064" cy="1142984"/>
            <a:chOff x="-32" y="0"/>
            <a:chExt cx="9144064" cy="1142984"/>
          </a:xfrm>
        </p:grpSpPr>
        <p:sp>
          <p:nvSpPr>
            <p:cNvPr id="25" name="Rectangle 10"/>
            <p:cNvSpPr/>
            <p:nvPr/>
          </p:nvSpPr>
          <p:spPr>
            <a:xfrm>
              <a:off x="-32"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27" name="TextBox 26"/>
            <p:cNvSpPr txBox="1"/>
            <p:nvPr/>
          </p:nvSpPr>
          <p:spPr>
            <a:xfrm>
              <a:off x="785786" y="0"/>
              <a:ext cx="762000" cy="707886"/>
            </a:xfrm>
            <a:prstGeom prst="rect">
              <a:avLst/>
            </a:prstGeom>
            <a:noFill/>
          </p:spPr>
          <p:txBody>
            <a:bodyPr wrap="square" rtlCol="0">
              <a:spAutoFit/>
            </a:bodyPr>
            <a:lstStyle/>
            <a:p>
              <a:r>
                <a:rPr lang="en-US" altLang="zh-CN" sz="4000" b="1" i="1" dirty="0" smtClean="0">
                  <a:latin typeface="Helvetica" pitchFamily="34" charset="0"/>
                  <a:ea typeface="Arial Unicode MS" pitchFamily="34" charset="-122"/>
                  <a:cs typeface="Helvetica Neue"/>
                </a:rPr>
                <a:t>B</a:t>
              </a:r>
              <a:endParaRPr lang="en-US" altLang="zh-CN" sz="4000" b="1" i="1" dirty="0">
                <a:latin typeface="Helvetica" pitchFamily="34" charset="0"/>
                <a:ea typeface="Arial Unicode MS" pitchFamily="34" charset="-122"/>
                <a:cs typeface="Helvetica Neue"/>
              </a:endParaRPr>
            </a:p>
          </p:txBody>
        </p:sp>
        <p:sp>
          <p:nvSpPr>
            <p:cNvPr id="28" name="Isosceles Triangle 15"/>
            <p:cNvSpPr/>
            <p:nvPr/>
          </p:nvSpPr>
          <p:spPr>
            <a:xfrm flipV="1">
              <a:off x="1285852" y="3810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1450387" y="127321"/>
              <a:ext cx="7693645" cy="1015663"/>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Traveling solo—A blessing overall!</a:t>
              </a:r>
            </a:p>
            <a:p>
              <a:endParaRPr lang="en-US" sz="3200" dirty="0">
                <a:effectLst>
                  <a:glow rad="101600">
                    <a:schemeClr val="tx1">
                      <a:alpha val="60000"/>
                    </a:schemeClr>
                  </a:glow>
                  <a:outerShdw blurRad="38100" dist="38100" dir="2700000" algn="tl">
                    <a:srgbClr val="000000">
                      <a:alpha val="43137"/>
                    </a:srgbClr>
                  </a:outerShdw>
                </a:effectLst>
              </a:endParaRPr>
            </a:p>
          </p:txBody>
        </p:sp>
        <p:sp>
          <p:nvSpPr>
            <p:cNvPr id="30" name="TextBox 29"/>
            <p:cNvSpPr txBox="1"/>
            <p:nvPr/>
          </p:nvSpPr>
          <p:spPr>
            <a:xfrm>
              <a:off x="-32" y="232926"/>
              <a:ext cx="1018227" cy="369332"/>
            </a:xfrm>
            <a:prstGeom prst="rect">
              <a:avLst/>
            </a:prstGeom>
            <a:noFill/>
          </p:spPr>
          <p:txBody>
            <a:bodyPr wrap="none" rtlCol="0">
              <a:spAutoFit/>
            </a:bodyPr>
            <a:lstStyle/>
            <a:p>
              <a:r>
                <a:rPr lang="en-US" b="1" i="1" dirty="0" smtClean="0">
                  <a:latin typeface="Helvetica" pitchFamily="34" charset="0"/>
                  <a:cs typeface="Helvetica Neue"/>
                </a:rPr>
                <a:t>Section</a:t>
              </a:r>
              <a:endParaRPr lang="en-US" b="1" i="1" dirty="0">
                <a:latin typeface="Helvetica" pitchFamily="34" charset="0"/>
                <a:cs typeface="Helvetica Neue"/>
              </a:endParaRPr>
            </a:p>
          </p:txBody>
        </p:sp>
      </p:grpSp>
      <p:pic>
        <p:nvPicPr>
          <p:cNvPr id="31" name="图片 30" descr="NHCE_dx_3_Unit4_TextB.jpg"/>
          <p:cNvPicPr>
            <a:picLocks noChangeAspect="1"/>
          </p:cNvPicPr>
          <p:nvPr/>
        </p:nvPicPr>
        <p:blipFill>
          <a:blip r:embed="rId8" cstate="print"/>
          <a:stretch>
            <a:fillRect/>
          </a:stretch>
        </p:blipFill>
        <p:spPr>
          <a:xfrm>
            <a:off x="714348" y="1207882"/>
            <a:ext cx="3314050" cy="4973247"/>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571604" y="3263816"/>
            <a:ext cx="6167038" cy="2308324"/>
          </a:xfrm>
          <a:prstGeom prst="rect">
            <a:avLst/>
          </a:prstGeom>
          <a:noFill/>
        </p:spPr>
        <p:txBody>
          <a:bodyPr wrap="square" rtlCol="0">
            <a:spAutoFit/>
          </a:bodyPr>
          <a:lstStyle/>
          <a:p>
            <a:pPr algn="just">
              <a:defRPr/>
            </a:pPr>
            <a:r>
              <a:rPr lang="en-US" altLang="zh-CN" sz="2400" dirty="0" smtClean="0">
                <a:latin typeface="Helvetica" pitchFamily="34" charset="0"/>
                <a:ea typeface="楷体_GB2312" pitchFamily="49" charset="-122"/>
              </a:rPr>
              <a:t>The author maintains that traveling with a companion would have prevented the traveler from getting many opportunities, such as having different experiences, eating ethnic food, being nursed by strangers, to meet locals. </a:t>
            </a:r>
            <a:endParaRPr lang="zh-CN" altLang="en-US" sz="2400" dirty="0" smtClean="0">
              <a:latin typeface="Helvetica" pitchFamily="34" charset="0"/>
              <a:ea typeface="楷体_GB2312" pitchFamily="49" charset="-122"/>
            </a:endParaRPr>
          </a:p>
        </p:txBody>
      </p:sp>
      <p:grpSp>
        <p:nvGrpSpPr>
          <p:cNvPr id="13" name="组合 12"/>
          <p:cNvGrpSpPr/>
          <p:nvPr/>
        </p:nvGrpSpPr>
        <p:grpSpPr>
          <a:xfrm>
            <a:off x="428596" y="1428736"/>
            <a:ext cx="8821546" cy="4500594"/>
            <a:chOff x="428596" y="1428736"/>
            <a:chExt cx="8821546" cy="4500594"/>
          </a:xfrm>
        </p:grpSpPr>
        <p:sp>
          <p:nvSpPr>
            <p:cNvPr id="34823" name="矩形 45"/>
            <p:cNvSpPr>
              <a:spLocks noChangeArrowheads="1"/>
            </p:cNvSpPr>
            <p:nvPr/>
          </p:nvSpPr>
          <p:spPr bwMode="auto">
            <a:xfrm>
              <a:off x="1214414" y="1428736"/>
              <a:ext cx="8035728" cy="1421928"/>
            </a:xfrm>
            <a:prstGeom prst="rect">
              <a:avLst/>
            </a:prstGeom>
            <a:noFill/>
            <a:ln w="9525">
              <a:noFill/>
              <a:miter lim="800000"/>
              <a:headEnd/>
              <a:tailEnd/>
            </a:ln>
          </p:spPr>
          <p:txBody>
            <a:bodyPr wrap="square">
              <a:spAutoFit/>
            </a:bodyPr>
            <a:lstStyle/>
            <a:p>
              <a:pPr marL="363538" indent="-363538" algn="just">
                <a:lnSpc>
                  <a:spcPct val="130000"/>
                </a:lnSpc>
              </a:pPr>
              <a:r>
                <a:rPr lang="en-US" altLang="zh-CN" sz="2400" dirty="0" smtClean="0">
                  <a:latin typeface="Helvetica" pitchFamily="34" charset="0"/>
                  <a:ea typeface="楷体_GB2312" pitchFamily="49" charset="-122"/>
                </a:rPr>
                <a:t>6. </a:t>
              </a:r>
              <a:r>
                <a:rPr lang="en-US" altLang="zh-CN" sz="2400" dirty="0" smtClean="0">
                  <a:latin typeface="Helvetica" pitchFamily="34" charset="0"/>
                  <a:ea typeface="Cambria Math" pitchFamily="18" charset="0"/>
                  <a:cs typeface="Arial" pitchFamily="34" charset="0"/>
                </a:rPr>
                <a:t>What does the author think about traveling with a </a:t>
              </a:r>
            </a:p>
            <a:p>
              <a:pPr marL="363538" indent="-363538" algn="just">
                <a:lnSpc>
                  <a:spcPct val="130000"/>
                </a:lnSpc>
              </a:pPr>
              <a:r>
                <a:rPr lang="en-US" altLang="zh-CN" sz="2400" dirty="0" smtClean="0">
                  <a:latin typeface="Helvetica" pitchFamily="34" charset="0"/>
                  <a:ea typeface="Cambria Math" pitchFamily="18" charset="0"/>
                  <a:cs typeface="Arial" pitchFamily="34" charset="0"/>
                </a:rPr>
                <a:t>    companion? </a:t>
              </a:r>
              <a:r>
                <a:rPr lang="en-US" altLang="zh-CN" sz="2400" dirty="0" smtClean="0">
                  <a:latin typeface="Helvetica" pitchFamily="34" charset="0"/>
                  <a:ea typeface="楷体_GB2312" pitchFamily="49" charset="-122"/>
                </a:rPr>
                <a:t>(Para. 9) </a:t>
              </a:r>
              <a:endParaRPr lang="zh-CN" altLang="en-US" sz="2400" dirty="0" smtClean="0">
                <a:latin typeface="Helvetica" pitchFamily="34" charset="0"/>
                <a:ea typeface="楷体_GB2312" pitchFamily="49" charset="-122"/>
              </a:endParaRPr>
            </a:p>
            <a:p>
              <a:pPr algn="just"/>
              <a:endParaRPr lang="zh-CN" altLang="en-US" sz="2400" dirty="0">
                <a:ea typeface="Cambria Math" pitchFamily="18" charset="0"/>
                <a:cs typeface="Arial" pitchFamily="34" charset="0"/>
              </a:endParaRPr>
            </a:p>
          </p:txBody>
        </p:sp>
        <p:grpSp>
          <p:nvGrpSpPr>
            <p:cNvPr id="12" name="组合 11"/>
            <p:cNvGrpSpPr/>
            <p:nvPr/>
          </p:nvGrpSpPr>
          <p:grpSpPr>
            <a:xfrm>
              <a:off x="428596" y="2068399"/>
              <a:ext cx="7828924" cy="3860931"/>
              <a:chOff x="428596" y="2068399"/>
              <a:chExt cx="7828924" cy="3860931"/>
            </a:xfrm>
          </p:grpSpPr>
          <p:sp>
            <p:nvSpPr>
              <p:cNvPr id="9" name="圆角矩形 8"/>
              <p:cNvSpPr/>
              <p:nvPr/>
            </p:nvSpPr>
            <p:spPr>
              <a:xfrm>
                <a:off x="1071538" y="2811265"/>
                <a:ext cx="7185982" cy="3118065"/>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28596" y="2068399"/>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714348" y="2520517"/>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pic>
        <p:nvPicPr>
          <p:cNvPr id="10" name="Picture 2" descr="H:\2015年修改\图片5.jpg"/>
          <p:cNvPicPr>
            <a:picLocks noChangeAspect="1" noChangeArrowheads="1"/>
          </p:cNvPicPr>
          <p:nvPr/>
        </p:nvPicPr>
        <p:blipFill>
          <a:blip r:embed="rId5"/>
          <a:srcRect l="1217" t="6710" r="55232"/>
          <a:stretch>
            <a:fillRect/>
          </a:stretch>
        </p:blipFill>
        <p:spPr bwMode="auto">
          <a:xfrm>
            <a:off x="-32" y="0"/>
            <a:ext cx="3929090" cy="11636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6483" y="1049060"/>
            <a:ext cx="8768005" cy="5620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500034" y="1571612"/>
            <a:ext cx="6520808" cy="1846659"/>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原句</a:t>
            </a:r>
            <a:r>
              <a:rPr lang="zh-CN" altLang="en-US" sz="2600" b="1" dirty="0" smtClean="0">
                <a:solidFill>
                  <a:schemeClr val="accent6">
                    <a:lumMod val="75000"/>
                  </a:schemeClr>
                </a:solidFill>
                <a:ea typeface="Cambria Math" pitchFamily="18" charset="0"/>
                <a:cs typeface="Arial" pitchFamily="34" charset="0"/>
              </a:rPr>
              <a:t>：</a:t>
            </a:r>
            <a:endParaRPr lang="en-US" altLang="zh-CN" sz="2600" b="1" dirty="0" smtClean="0">
              <a:solidFill>
                <a:schemeClr val="accent6">
                  <a:lumMod val="75000"/>
                </a:schemeClr>
              </a:solidFill>
              <a:ea typeface="Cambria Math" pitchFamily="18" charset="0"/>
              <a:cs typeface="Arial" pitchFamily="34" charset="0"/>
            </a:endParaRPr>
          </a:p>
          <a:p>
            <a:pPr algn="just">
              <a:defRPr/>
            </a:pPr>
            <a:r>
              <a:rPr lang="en-US" altLang="zh-CN" sz="2200" i="1" dirty="0" smtClean="0">
                <a:latin typeface="Helvetica" pitchFamily="34" charset="0"/>
                <a:ea typeface="Cambria Math" pitchFamily="18" charset="0"/>
                <a:cs typeface="Arial" pitchFamily="34" charset="0"/>
              </a:rPr>
              <a:t>Other travelers can swap stories with you about the local folklore of the places they’ve been to and often have credible insights into the place you’re visiting. </a:t>
            </a:r>
            <a:r>
              <a:rPr lang="en-US" altLang="zh-CN" sz="2200" dirty="0" smtClean="0">
                <a:solidFill>
                  <a:srgbClr val="FF6600"/>
                </a:solidFill>
                <a:latin typeface="Helvetica" pitchFamily="34" charset="0"/>
                <a:ea typeface="Cambria Math" pitchFamily="18" charset="0"/>
                <a:cs typeface="Arial" pitchFamily="34" charset="0"/>
              </a:rPr>
              <a:t>(Para. 11, L1)</a:t>
            </a:r>
            <a:endParaRPr lang="zh-CN" altLang="en-US" sz="2200" dirty="0">
              <a:solidFill>
                <a:srgbClr val="FF6600"/>
              </a:solidFill>
              <a:latin typeface="Helvetica" pitchFamily="34" charset="0"/>
              <a:ea typeface="Cambria Math" pitchFamily="18" charset="0"/>
              <a:cs typeface="Arial" pitchFamily="34" charset="0"/>
            </a:endParaRPr>
          </a:p>
        </p:txBody>
      </p:sp>
      <p:sp>
        <p:nvSpPr>
          <p:cNvPr id="18" name="TextBox 17"/>
          <p:cNvSpPr txBox="1"/>
          <p:nvPr/>
        </p:nvSpPr>
        <p:spPr>
          <a:xfrm>
            <a:off x="500034" y="3299500"/>
            <a:ext cx="6664253" cy="1846659"/>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解释</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defRPr/>
            </a:pPr>
            <a:r>
              <a:rPr lang="en-US" altLang="zh-CN" sz="2200" dirty="0" smtClean="0">
                <a:latin typeface="Helvetica" pitchFamily="34" charset="0"/>
                <a:ea typeface="Cambria Math" pitchFamily="18" charset="0"/>
                <a:cs typeface="Arial" pitchFamily="34" charset="0"/>
              </a:rPr>
              <a:t>Other travelers can share stories with you about the local traditions and customs of the places they’ve been to, and often they have deep understanding of the place you are visiting.</a:t>
            </a:r>
            <a:endParaRPr lang="en-US" altLang="zh-CN" sz="2200" dirty="0">
              <a:latin typeface="Helvetica" pitchFamily="34" charset="0"/>
              <a:ea typeface="Cambria Math" pitchFamily="18" charset="0"/>
              <a:cs typeface="Arial" pitchFamily="34" charset="0"/>
            </a:endParaRPr>
          </a:p>
        </p:txBody>
      </p:sp>
      <p:sp>
        <p:nvSpPr>
          <p:cNvPr id="19" name="TextBox 18"/>
          <p:cNvSpPr txBox="1"/>
          <p:nvPr/>
        </p:nvSpPr>
        <p:spPr>
          <a:xfrm>
            <a:off x="357158" y="5045531"/>
            <a:ext cx="6770476" cy="1169551"/>
          </a:xfrm>
          <a:prstGeom prst="rect">
            <a:avLst/>
          </a:prstGeom>
          <a:noFill/>
        </p:spPr>
        <p:txBody>
          <a:bodyPr wrap="square" rtlCol="0">
            <a:spAutoFit/>
          </a:bodyPr>
          <a:lstStyle/>
          <a:p>
            <a:pPr indent="133350" eaLnBrk="0" hangingPunct="0">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译文：</a:t>
            </a:r>
            <a:endParaRPr lang="en-US" altLang="zh-CN" sz="2600" b="1" dirty="0" smtClean="0">
              <a:solidFill>
                <a:schemeClr val="accent6">
                  <a:lumMod val="75000"/>
                </a:schemeClr>
              </a:solidFill>
              <a:latin typeface="华文楷体" pitchFamily="2" charset="-122"/>
              <a:ea typeface="华文楷体" pitchFamily="2" charset="-122"/>
              <a:cs typeface="Arial" pitchFamily="34" charset="0"/>
            </a:endParaRPr>
          </a:p>
          <a:p>
            <a:pPr marL="93663" indent="39688" hangingPunct="0">
              <a:defRPr/>
            </a:pPr>
            <a:r>
              <a:rPr lang="zh-CN" altLang="en-US" sz="2200" dirty="0" smtClean="0">
                <a:latin typeface="华文楷体" pitchFamily="2" charset="-122"/>
                <a:ea typeface="华文楷体" pitchFamily="2" charset="-122"/>
                <a:cs typeface="Arial" pitchFamily="34" charset="0"/>
              </a:rPr>
              <a:t>其他旅游者会给你讲他们到过地方的民间风情，对于</a:t>
            </a:r>
            <a:endParaRPr lang="en-US" altLang="zh-CN" sz="2200" dirty="0" smtClean="0">
              <a:latin typeface="华文楷体" pitchFamily="2" charset="-122"/>
              <a:ea typeface="华文楷体" pitchFamily="2" charset="-122"/>
              <a:cs typeface="Arial" pitchFamily="34" charset="0"/>
            </a:endParaRPr>
          </a:p>
          <a:p>
            <a:pPr marL="93663" indent="39688" hangingPunct="0">
              <a:defRPr/>
            </a:pPr>
            <a:r>
              <a:rPr lang="zh-CN" altLang="en-US" sz="2200" dirty="0" smtClean="0">
                <a:latin typeface="华文楷体" pitchFamily="2" charset="-122"/>
                <a:ea typeface="华文楷体" pitchFamily="2" charset="-122"/>
                <a:cs typeface="Arial" pitchFamily="34" charset="0"/>
              </a:rPr>
              <a:t>你正在旅行的地方，他们也会有令人信服的见解。</a:t>
            </a:r>
            <a:endParaRPr lang="zh-CN" altLang="en-US" sz="2200" dirty="0">
              <a:latin typeface="华文楷体" pitchFamily="2" charset="-122"/>
              <a:ea typeface="华文楷体" pitchFamily="2" charset="-122"/>
              <a:cs typeface="Arial" pitchFamily="34" charset="0"/>
            </a:endParaRPr>
          </a:p>
        </p:txBody>
      </p:sp>
      <p:pic>
        <p:nvPicPr>
          <p:cNvPr id="9" name="Picture 2" descr="H:\2015年修改\图片6.jpg"/>
          <p:cNvPicPr>
            <a:picLocks noChangeAspect="1" noChangeArrowheads="1"/>
          </p:cNvPicPr>
          <p:nvPr/>
        </p:nvPicPr>
        <p:blipFill>
          <a:blip r:embed="rId4"/>
          <a:srcRect l="1652" t="5750"/>
          <a:stretch>
            <a:fillRect/>
          </a:stretch>
        </p:blipFill>
        <p:spPr bwMode="auto">
          <a:xfrm>
            <a:off x="-15429" y="-24"/>
            <a:ext cx="7143063" cy="1188000"/>
          </a:xfrm>
          <a:prstGeom prst="rect">
            <a:avLst/>
          </a:prstGeom>
          <a:noFill/>
        </p:spPr>
      </p:pic>
    </p:spTree>
    <p:extLst>
      <p:ext uri="{BB962C8B-B14F-4D97-AF65-F5344CB8AC3E}">
        <p14:creationId xmlns:p14="http://schemas.microsoft.com/office/powerpoint/2010/main" xmlns="" val="303228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399088" y="3034932"/>
            <a:ext cx="6816250" cy="2751522"/>
          </a:xfrm>
          <a:prstGeom prst="rect">
            <a:avLst/>
          </a:prstGeom>
          <a:noFill/>
        </p:spPr>
        <p:txBody>
          <a:bodyPr wrap="square" rtlCol="0">
            <a:spAutoFit/>
          </a:bodyPr>
          <a:lstStyle/>
          <a:p>
            <a:pPr marL="457200" indent="-457200">
              <a:lnSpc>
                <a:spcPct val="120000"/>
              </a:lnSpc>
              <a:buFont typeface="+mj-lt"/>
              <a:buAutoNum type="arabicPeriod"/>
              <a:defRPr/>
            </a:pPr>
            <a:r>
              <a:rPr lang="en-US" altLang="zh-CN" sz="2400" dirty="0" smtClean="0">
                <a:latin typeface="Helvetica" pitchFamily="34" charset="0"/>
                <a:ea typeface="Cambria Math" pitchFamily="18" charset="0"/>
                <a:cs typeface="Arial" pitchFamily="34" charset="0"/>
              </a:rPr>
              <a:t>Watch your back (</a:t>
            </a:r>
            <a:r>
              <a:rPr lang="zh-CN" altLang="en-US" sz="2400" dirty="0" smtClean="0">
                <a:latin typeface="Helvetica" pitchFamily="34" charset="0"/>
                <a:ea typeface="Cambria Math" pitchFamily="18" charset="0"/>
                <a:cs typeface="Arial" pitchFamily="34" charset="0"/>
              </a:rPr>
              <a:t>处处提防</a:t>
            </a:r>
            <a:r>
              <a:rPr lang="en-US" altLang="zh-CN" sz="2400" dirty="0" smtClean="0">
                <a:latin typeface="Helvetica" pitchFamily="34" charset="0"/>
                <a:ea typeface="Cambria Math" pitchFamily="18" charset="0"/>
                <a:cs typeface="Arial" pitchFamily="34" charset="0"/>
              </a:rPr>
              <a:t>), but avoid presuming the worst and being overly fear.</a:t>
            </a:r>
          </a:p>
          <a:p>
            <a:pPr marL="457200" indent="-457200">
              <a:lnSpc>
                <a:spcPct val="120000"/>
              </a:lnSpc>
              <a:buFont typeface="+mj-lt"/>
              <a:buAutoNum type="arabicPeriod"/>
              <a:defRPr/>
            </a:pPr>
            <a:r>
              <a:rPr lang="en-US" altLang="zh-CN" sz="2400" dirty="0" smtClean="0">
                <a:latin typeface="Helvetica" pitchFamily="34" charset="0"/>
                <a:ea typeface="Cambria Math" pitchFamily="18" charset="0"/>
                <a:cs typeface="Arial" pitchFamily="34" charset="0"/>
              </a:rPr>
              <a:t>Be friendly with people, but watch out for those who are too friendly;</a:t>
            </a:r>
          </a:p>
          <a:p>
            <a:pPr marL="457200" indent="-457200">
              <a:lnSpc>
                <a:spcPct val="120000"/>
              </a:lnSpc>
              <a:buFont typeface="+mj-lt"/>
              <a:buAutoNum type="arabicPeriod"/>
              <a:defRPr/>
            </a:pPr>
            <a:r>
              <a:rPr lang="en-US" altLang="zh-CN" sz="2400" dirty="0" smtClean="0">
                <a:latin typeface="Helvetica" pitchFamily="34" charset="0"/>
                <a:ea typeface="Cambria Math" pitchFamily="18" charset="0"/>
                <a:cs typeface="Arial" pitchFamily="34" charset="0"/>
              </a:rPr>
              <a:t>Don’t disregard (</a:t>
            </a:r>
            <a:r>
              <a:rPr lang="zh-CN" altLang="en-US" sz="2400" dirty="0" smtClean="0">
                <a:latin typeface="Helvetica" pitchFamily="34" charset="0"/>
                <a:ea typeface="Cambria Math" pitchFamily="18" charset="0"/>
                <a:cs typeface="Arial" pitchFamily="34" charset="0"/>
              </a:rPr>
              <a:t>忽视</a:t>
            </a:r>
            <a:r>
              <a:rPr lang="en-US" altLang="zh-CN" sz="2400" dirty="0" smtClean="0">
                <a:latin typeface="Helvetica" pitchFamily="34" charset="0"/>
                <a:ea typeface="Cambria Math" pitchFamily="18" charset="0"/>
                <a:cs typeface="Arial" pitchFamily="34" charset="0"/>
              </a:rPr>
              <a:t>) your instincts.</a:t>
            </a:r>
          </a:p>
          <a:p>
            <a:pPr marL="457200" indent="-457200">
              <a:lnSpc>
                <a:spcPct val="120000"/>
              </a:lnSpc>
              <a:defRPr/>
            </a:pPr>
            <a:endParaRPr lang="zh-CN" altLang="en-US" sz="2400" dirty="0">
              <a:latin typeface="Helvetica" pitchFamily="34" charset="0"/>
              <a:ea typeface="Cambria Math" pitchFamily="18" charset="0"/>
              <a:cs typeface="Arial" pitchFamily="34" charset="0"/>
            </a:endParaRPr>
          </a:p>
        </p:txBody>
      </p:sp>
      <p:grpSp>
        <p:nvGrpSpPr>
          <p:cNvPr id="13" name="组合 12"/>
          <p:cNvGrpSpPr/>
          <p:nvPr/>
        </p:nvGrpSpPr>
        <p:grpSpPr>
          <a:xfrm>
            <a:off x="490269" y="1326722"/>
            <a:ext cx="8225135" cy="4815885"/>
            <a:chOff x="490269" y="1326722"/>
            <a:chExt cx="8225135" cy="4815885"/>
          </a:xfrm>
        </p:grpSpPr>
        <p:sp>
          <p:nvSpPr>
            <p:cNvPr id="34823" name="矩形 45"/>
            <p:cNvSpPr>
              <a:spLocks noChangeArrowheads="1"/>
            </p:cNvSpPr>
            <p:nvPr/>
          </p:nvSpPr>
          <p:spPr bwMode="auto">
            <a:xfrm>
              <a:off x="834983" y="1326722"/>
              <a:ext cx="7880421" cy="1200329"/>
            </a:xfrm>
            <a:prstGeom prst="rect">
              <a:avLst/>
            </a:prstGeom>
            <a:noFill/>
            <a:ln w="9525">
              <a:noFill/>
              <a:miter lim="800000"/>
              <a:headEnd/>
              <a:tailEnd/>
            </a:ln>
          </p:spPr>
          <p:txBody>
            <a:bodyPr wrap="square">
              <a:spAutoFit/>
            </a:bodyPr>
            <a:lstStyle/>
            <a:p>
              <a:pPr marL="363538" indent="-363538" algn="just"/>
              <a:r>
                <a:rPr lang="en-US" altLang="zh-CN" sz="2400" dirty="0" smtClean="0">
                  <a:latin typeface="Helvetica" pitchFamily="34" charset="0"/>
                  <a:ea typeface="Cambria Math" pitchFamily="18" charset="0"/>
                  <a:cs typeface="Arial" pitchFamily="34" charset="0"/>
                </a:rPr>
                <a:t>7. </a:t>
              </a:r>
              <a:r>
                <a:rPr lang="en-US" altLang="zh-CN" sz="2400" dirty="0" smtClean="0">
                  <a:latin typeface="Helvetica" pitchFamily="34" charset="0"/>
                  <a:ea typeface="Cambria Math" pitchFamily="-112" charset="0"/>
                  <a:cs typeface="Helvetica Neue Black Condensed"/>
                </a:rPr>
                <a:t>What should be avoided in order to protect yourself   </a:t>
              </a:r>
            </a:p>
            <a:p>
              <a:pPr marL="363538" indent="-363538" algn="just"/>
              <a:r>
                <a:rPr lang="en-US" altLang="zh-CN" sz="2400" dirty="0" smtClean="0">
                  <a:latin typeface="Helvetica" pitchFamily="34" charset="0"/>
                  <a:ea typeface="Cambria Math" pitchFamily="-112" charset="0"/>
                  <a:cs typeface="Helvetica Neue Black Condensed"/>
                </a:rPr>
                <a:t>    from danger in solo travel? </a:t>
              </a:r>
              <a:r>
                <a:rPr lang="en-US" altLang="zh-CN" sz="2400" dirty="0" smtClean="0">
                  <a:latin typeface="Helvetica" pitchFamily="34" charset="0"/>
                  <a:ea typeface="Cambria Math" pitchFamily="18" charset="0"/>
                  <a:cs typeface="Arial" pitchFamily="34" charset="0"/>
                </a:rPr>
                <a:t>(Para.12)</a:t>
              </a:r>
              <a:endParaRPr lang="zh-CN" altLang="en-US" sz="2400" dirty="0" smtClean="0">
                <a:latin typeface="Helvetica" pitchFamily="34" charset="0"/>
                <a:ea typeface="Cambria Math" pitchFamily="18" charset="0"/>
                <a:cs typeface="Arial" pitchFamily="34" charset="0"/>
              </a:endParaRPr>
            </a:p>
            <a:p>
              <a:pPr algn="just"/>
              <a:endParaRPr lang="zh-CN" altLang="en-US" sz="2400" dirty="0">
                <a:ea typeface="Cambria Math" pitchFamily="18" charset="0"/>
                <a:cs typeface="Arial" pitchFamily="34" charset="0"/>
              </a:endParaRPr>
            </a:p>
          </p:txBody>
        </p:sp>
        <p:grpSp>
          <p:nvGrpSpPr>
            <p:cNvPr id="12" name="组合 11"/>
            <p:cNvGrpSpPr/>
            <p:nvPr/>
          </p:nvGrpSpPr>
          <p:grpSpPr>
            <a:xfrm>
              <a:off x="490269" y="2000240"/>
              <a:ext cx="7612513" cy="4142367"/>
              <a:chOff x="490269" y="2000240"/>
              <a:chExt cx="7612513" cy="4142367"/>
            </a:xfrm>
          </p:grpSpPr>
          <p:sp>
            <p:nvSpPr>
              <p:cNvPr id="9" name="圆角矩形 8"/>
              <p:cNvSpPr/>
              <p:nvPr/>
            </p:nvSpPr>
            <p:spPr>
              <a:xfrm>
                <a:off x="1000100" y="2480108"/>
                <a:ext cx="7102682" cy="3662499"/>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90269" y="2000240"/>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785786" y="2500306"/>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pic>
        <p:nvPicPr>
          <p:cNvPr id="10" name="Picture 2" descr="H:\2015年修改\图片5.jpg"/>
          <p:cNvPicPr>
            <a:picLocks noChangeAspect="1" noChangeArrowheads="1"/>
          </p:cNvPicPr>
          <p:nvPr/>
        </p:nvPicPr>
        <p:blipFill>
          <a:blip r:embed="rId5"/>
          <a:srcRect l="1217" t="6710" r="55232"/>
          <a:stretch>
            <a:fillRect/>
          </a:stretch>
        </p:blipFill>
        <p:spPr bwMode="auto">
          <a:xfrm>
            <a:off x="-32" y="0"/>
            <a:ext cx="3929090" cy="11636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1472" y="1094849"/>
            <a:ext cx="8316000" cy="5595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p:cNvSpPr txBox="1"/>
          <p:nvPr/>
        </p:nvSpPr>
        <p:spPr>
          <a:xfrm>
            <a:off x="736195" y="5045531"/>
            <a:ext cx="6264697" cy="1169551"/>
          </a:xfrm>
          <a:prstGeom prst="rect">
            <a:avLst/>
          </a:prstGeom>
          <a:noFill/>
        </p:spPr>
        <p:txBody>
          <a:bodyPr wrap="square" rtlCol="0">
            <a:spAutoFit/>
          </a:bodyPr>
          <a:lstStyle/>
          <a:p>
            <a:pPr indent="133350" eaLnBrk="0" hangingPunct="0">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译文：</a:t>
            </a:r>
            <a:endParaRPr lang="en-US" altLang="zh-CN" sz="2600" b="1" dirty="0" smtClean="0">
              <a:solidFill>
                <a:schemeClr val="accent6">
                  <a:lumMod val="75000"/>
                </a:schemeClr>
              </a:solidFill>
              <a:latin typeface="华文楷体" pitchFamily="2" charset="-122"/>
              <a:ea typeface="华文楷体" pitchFamily="2" charset="-122"/>
              <a:cs typeface="Arial" pitchFamily="34" charset="0"/>
            </a:endParaRPr>
          </a:p>
          <a:p>
            <a:pPr indent="133350" eaLnBrk="0" hangingPunct="0">
              <a:defRPr/>
            </a:pPr>
            <a:r>
              <a:rPr lang="zh-CN" altLang="en-US" sz="2200" dirty="0" smtClean="0">
                <a:latin typeface="华文楷体" pitchFamily="2" charset="-122"/>
                <a:ea typeface="华文楷体" pitchFamily="2" charset="-122"/>
                <a:cs typeface="Arial" pitchFamily="34" charset="0"/>
              </a:rPr>
              <a:t>当然，你必须当心，不要因为大意而使自己处于</a:t>
            </a:r>
            <a:endParaRPr lang="en-US" altLang="zh-CN" sz="2200" dirty="0" smtClean="0">
              <a:latin typeface="华文楷体" pitchFamily="2" charset="-122"/>
              <a:ea typeface="华文楷体" pitchFamily="2" charset="-122"/>
              <a:cs typeface="Arial" pitchFamily="34" charset="0"/>
            </a:endParaRPr>
          </a:p>
          <a:p>
            <a:pPr indent="133350" eaLnBrk="0" hangingPunct="0">
              <a:defRPr/>
            </a:pPr>
            <a:r>
              <a:rPr lang="zh-CN" altLang="en-US" sz="2200" dirty="0" smtClean="0">
                <a:latin typeface="华文楷体" pitchFamily="2" charset="-122"/>
                <a:ea typeface="华文楷体" pitchFamily="2" charset="-122"/>
                <a:cs typeface="Arial" pitchFamily="34" charset="0"/>
              </a:rPr>
              <a:t>危险的境地。</a:t>
            </a:r>
            <a:endParaRPr lang="zh-CN" altLang="en-US" sz="2200" dirty="0">
              <a:latin typeface="华文楷体" pitchFamily="2" charset="-122"/>
              <a:ea typeface="华文楷体" pitchFamily="2" charset="-122"/>
              <a:cs typeface="Arial" pitchFamily="34" charset="0"/>
            </a:endParaRPr>
          </a:p>
        </p:txBody>
      </p:sp>
      <p:sp>
        <p:nvSpPr>
          <p:cNvPr id="13" name="TextBox 12"/>
          <p:cNvSpPr txBox="1"/>
          <p:nvPr/>
        </p:nvSpPr>
        <p:spPr>
          <a:xfrm>
            <a:off x="899592" y="1730994"/>
            <a:ext cx="6029863" cy="1508105"/>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原句</a:t>
            </a:r>
            <a:r>
              <a:rPr lang="zh-CN" altLang="en-US" sz="2600" b="1" dirty="0" smtClean="0">
                <a:solidFill>
                  <a:schemeClr val="accent6">
                    <a:lumMod val="75000"/>
                  </a:schemeClr>
                </a:solidFill>
                <a:ea typeface="Cambria Math" pitchFamily="18" charset="0"/>
                <a:cs typeface="Arial" pitchFamily="34" charset="0"/>
              </a:rPr>
              <a:t>：</a:t>
            </a:r>
            <a:endParaRPr lang="en-US" altLang="zh-CN" sz="2600" b="1" dirty="0" smtClean="0">
              <a:solidFill>
                <a:schemeClr val="accent6">
                  <a:lumMod val="75000"/>
                </a:schemeClr>
              </a:solidFill>
              <a:ea typeface="Cambria Math" pitchFamily="18" charset="0"/>
              <a:cs typeface="Arial" pitchFamily="34" charset="0"/>
            </a:endParaRPr>
          </a:p>
          <a:p>
            <a:pPr algn="just">
              <a:defRPr/>
            </a:pPr>
            <a:r>
              <a:rPr lang="en-US" altLang="zh-CN" sz="2200" i="1" dirty="0" smtClean="0">
                <a:latin typeface="Helvetica" pitchFamily="34" charset="0"/>
                <a:ea typeface="Cambria Math" pitchFamily="18" charset="0"/>
                <a:cs typeface="Arial" pitchFamily="34" charset="0"/>
              </a:rPr>
              <a:t>Of course you have to be careful not to endanger yourself by </a:t>
            </a:r>
            <a:r>
              <a:rPr lang="en-US" altLang="zh-CN" sz="2200" dirty="0" smtClean="0">
                <a:latin typeface="Helvetica" pitchFamily="34" charset="0"/>
                <a:ea typeface="Cambria Math" pitchFamily="18" charset="0"/>
                <a:cs typeface="Arial" pitchFamily="34" charset="0"/>
              </a:rPr>
              <a:t>throwing caution to the wind</a:t>
            </a:r>
            <a:r>
              <a:rPr lang="en-US" altLang="zh-CN" sz="2200" i="1" dirty="0" smtClean="0">
                <a:latin typeface="Helvetica" pitchFamily="34" charset="0"/>
                <a:ea typeface="Cambria Math" pitchFamily="18" charset="0"/>
                <a:cs typeface="Arial" pitchFamily="34" charset="0"/>
              </a:rPr>
              <a:t>. </a:t>
            </a:r>
            <a:r>
              <a:rPr lang="en-US" altLang="zh-CN" sz="2200" dirty="0" smtClean="0">
                <a:solidFill>
                  <a:srgbClr val="FF6600"/>
                </a:solidFill>
                <a:latin typeface="Helvetica" pitchFamily="34" charset="0"/>
                <a:ea typeface="Cambria Math" pitchFamily="18" charset="0"/>
                <a:cs typeface="Arial" pitchFamily="34" charset="0"/>
              </a:rPr>
              <a:t>(Para</a:t>
            </a:r>
            <a:r>
              <a:rPr lang="en-US" altLang="zh-CN" sz="2200" dirty="0">
                <a:solidFill>
                  <a:srgbClr val="FF6600"/>
                </a:solidFill>
                <a:latin typeface="Helvetica" pitchFamily="34" charset="0"/>
                <a:ea typeface="Cambria Math" pitchFamily="18" charset="0"/>
                <a:cs typeface="Arial" pitchFamily="34" charset="0"/>
              </a:rPr>
              <a:t>. </a:t>
            </a:r>
            <a:r>
              <a:rPr lang="en-US" altLang="zh-CN" sz="2200" dirty="0" smtClean="0">
                <a:solidFill>
                  <a:srgbClr val="FF6600"/>
                </a:solidFill>
                <a:latin typeface="Helvetica" pitchFamily="34" charset="0"/>
                <a:ea typeface="Cambria Math" pitchFamily="18" charset="0"/>
                <a:cs typeface="Arial" pitchFamily="34" charset="0"/>
              </a:rPr>
              <a:t>12</a:t>
            </a:r>
            <a:r>
              <a:rPr lang="zh-CN" altLang="en-US" sz="2200" dirty="0" smtClean="0">
                <a:solidFill>
                  <a:srgbClr val="FF6600"/>
                </a:solidFill>
                <a:latin typeface="Helvetica" pitchFamily="34" charset="0"/>
                <a:ea typeface="Cambria Math" pitchFamily="18" charset="0"/>
                <a:cs typeface="Arial" pitchFamily="34" charset="0"/>
              </a:rPr>
              <a:t>，</a:t>
            </a:r>
            <a:r>
              <a:rPr lang="en-US" altLang="zh-CN" sz="2200" dirty="0" smtClean="0">
                <a:solidFill>
                  <a:srgbClr val="FF6600"/>
                </a:solidFill>
                <a:latin typeface="Helvetica" pitchFamily="34" charset="0"/>
                <a:ea typeface="Cambria Math" pitchFamily="18" charset="0"/>
                <a:cs typeface="Arial" pitchFamily="34" charset="0"/>
              </a:rPr>
              <a:t>L1)</a:t>
            </a:r>
            <a:endParaRPr lang="zh-CN" altLang="en-US" sz="2200" dirty="0">
              <a:solidFill>
                <a:srgbClr val="FF6600"/>
              </a:solidFill>
              <a:latin typeface="Helvetica" pitchFamily="34" charset="0"/>
              <a:ea typeface="Cambria Math" pitchFamily="18" charset="0"/>
              <a:cs typeface="Arial" pitchFamily="34" charset="0"/>
            </a:endParaRPr>
          </a:p>
        </p:txBody>
      </p:sp>
      <p:sp>
        <p:nvSpPr>
          <p:cNvPr id="18" name="TextBox 17"/>
          <p:cNvSpPr txBox="1"/>
          <p:nvPr/>
        </p:nvSpPr>
        <p:spPr>
          <a:xfrm>
            <a:off x="928663" y="3357562"/>
            <a:ext cx="6000792" cy="1508105"/>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解释</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defRPr/>
            </a:pPr>
            <a:r>
              <a:rPr lang="en-US" altLang="zh-CN" sz="2200" dirty="0" smtClean="0">
                <a:latin typeface="Helvetica" pitchFamily="34" charset="0"/>
                <a:ea typeface="Cambria Math" pitchFamily="18" charset="0"/>
                <a:cs typeface="Arial" pitchFamily="34" charset="0"/>
              </a:rPr>
              <a:t>Of course you should be careful not to put yourself in a dangerous position, and should always pay attention to the potential danger.</a:t>
            </a:r>
            <a:endParaRPr lang="en-US" altLang="zh-CN" sz="2200" dirty="0">
              <a:latin typeface="Helvetica" pitchFamily="34" charset="0"/>
              <a:ea typeface="Cambria Math" pitchFamily="18" charset="0"/>
              <a:cs typeface="Arial" pitchFamily="34" charset="0"/>
            </a:endParaRPr>
          </a:p>
        </p:txBody>
      </p:sp>
      <p:pic>
        <p:nvPicPr>
          <p:cNvPr id="17" name="Picture 2" descr="H:\2015年修改\图片6.jpg"/>
          <p:cNvPicPr>
            <a:picLocks noChangeAspect="1" noChangeArrowheads="1"/>
          </p:cNvPicPr>
          <p:nvPr/>
        </p:nvPicPr>
        <p:blipFill>
          <a:blip r:embed="rId4"/>
          <a:srcRect l="1652" t="5750"/>
          <a:stretch>
            <a:fillRect/>
          </a:stretch>
        </p:blipFill>
        <p:spPr bwMode="auto">
          <a:xfrm>
            <a:off x="-15429" y="-24"/>
            <a:ext cx="7143063" cy="1188000"/>
          </a:xfrm>
          <a:prstGeom prst="rect">
            <a:avLst/>
          </a:prstGeom>
          <a:noFill/>
        </p:spPr>
      </p:pic>
    </p:spTree>
    <p:extLst>
      <p:ext uri="{BB962C8B-B14F-4D97-AF65-F5344CB8AC3E}">
        <p14:creationId xmlns:p14="http://schemas.microsoft.com/office/powerpoint/2010/main" xmlns="" val="61151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857356" y="2944110"/>
            <a:ext cx="5429288" cy="3046988"/>
          </a:xfrm>
          <a:prstGeom prst="rect">
            <a:avLst/>
          </a:prstGeom>
          <a:noFill/>
        </p:spPr>
        <p:txBody>
          <a:bodyPr wrap="square" rtlCol="0">
            <a:spAutoFit/>
          </a:bodyPr>
          <a:lstStyle/>
          <a:p>
            <a:pPr marL="457200" indent="-457200" algn="just">
              <a:buFont typeface="+mj-lt"/>
              <a:buAutoNum type="arabicPeriod"/>
              <a:defRPr/>
            </a:pPr>
            <a:r>
              <a:rPr lang="en-US" sz="2400" dirty="0" smtClean="0">
                <a:latin typeface="Helvetica" pitchFamily="34" charset="0"/>
                <a:ea typeface="Cambria Math" pitchFamily="18" charset="0"/>
                <a:cs typeface="Arial" pitchFamily="34" charset="0"/>
              </a:rPr>
              <a:t>The key to solo travel is to open your mind;</a:t>
            </a:r>
          </a:p>
          <a:p>
            <a:pPr marL="457200" indent="-457200" algn="just">
              <a:buFont typeface="+mj-lt"/>
              <a:buAutoNum type="arabicPeriod"/>
              <a:defRPr/>
            </a:pPr>
            <a:r>
              <a:rPr lang="en-US" altLang="zh-CN" sz="2400" dirty="0" smtClean="0">
                <a:latin typeface="Helvetica" pitchFamily="34" charset="0"/>
                <a:ea typeface="Cambria Math" pitchFamily="18" charset="0"/>
                <a:cs typeface="Arial" pitchFamily="34" charset="0"/>
              </a:rPr>
              <a:t>Everything that happens to you benefit you in some way;</a:t>
            </a:r>
          </a:p>
          <a:p>
            <a:pPr marL="457200" indent="-457200" algn="just">
              <a:buFont typeface="+mj-lt"/>
              <a:buAutoNum type="arabicPeriod"/>
              <a:defRPr/>
            </a:pPr>
            <a:r>
              <a:rPr lang="en-US" altLang="zh-CN" sz="2400" dirty="0" smtClean="0">
                <a:latin typeface="Helvetica" pitchFamily="34" charset="0"/>
                <a:ea typeface="Cambria Math" pitchFamily="18" charset="0"/>
                <a:cs typeface="Arial" pitchFamily="34" charset="0"/>
              </a:rPr>
              <a:t>Don’t ever let a lack of a companionship constrain you from travel solo. </a:t>
            </a:r>
          </a:p>
          <a:p>
            <a:pPr marL="457200" indent="-457200" algn="just">
              <a:buFont typeface="+mj-lt"/>
              <a:buAutoNum type="arabicPeriod"/>
              <a:defRPr/>
            </a:pPr>
            <a:r>
              <a:rPr lang="en-US" altLang="zh-CN" sz="2400" dirty="0" smtClean="0">
                <a:latin typeface="Helvetica" pitchFamily="34" charset="0"/>
                <a:ea typeface="Cambria Math" pitchFamily="18" charset="0"/>
                <a:cs typeface="Arial" pitchFamily="34" charset="0"/>
              </a:rPr>
              <a:t>Overall, solo travel is a blessing.</a:t>
            </a:r>
            <a:endParaRPr lang="zh-CN" altLang="en-US" sz="2400" dirty="0">
              <a:latin typeface="Helvetica" pitchFamily="34" charset="0"/>
              <a:ea typeface="Cambria Math" pitchFamily="18" charset="0"/>
              <a:cs typeface="Arial" pitchFamily="34" charset="0"/>
            </a:endParaRPr>
          </a:p>
        </p:txBody>
      </p:sp>
      <p:grpSp>
        <p:nvGrpSpPr>
          <p:cNvPr id="13" name="组合 12"/>
          <p:cNvGrpSpPr/>
          <p:nvPr/>
        </p:nvGrpSpPr>
        <p:grpSpPr>
          <a:xfrm>
            <a:off x="490269" y="1374450"/>
            <a:ext cx="7867918" cy="4728721"/>
            <a:chOff x="490269" y="1374450"/>
            <a:chExt cx="7867918" cy="4728721"/>
          </a:xfrm>
        </p:grpSpPr>
        <p:sp>
          <p:nvSpPr>
            <p:cNvPr id="34823" name="矩形 45"/>
            <p:cNvSpPr>
              <a:spLocks noChangeArrowheads="1"/>
            </p:cNvSpPr>
            <p:nvPr/>
          </p:nvSpPr>
          <p:spPr bwMode="auto">
            <a:xfrm>
              <a:off x="785812" y="1374450"/>
              <a:ext cx="7572375" cy="1569660"/>
            </a:xfrm>
            <a:prstGeom prst="rect">
              <a:avLst/>
            </a:prstGeom>
            <a:noFill/>
            <a:ln w="9525">
              <a:noFill/>
              <a:miter lim="800000"/>
              <a:headEnd/>
              <a:tailEnd/>
            </a:ln>
          </p:spPr>
          <p:txBody>
            <a:bodyPr>
              <a:spAutoFit/>
            </a:bodyPr>
            <a:lstStyle/>
            <a:p>
              <a:pPr marL="457200" indent="-457200">
                <a:lnSpc>
                  <a:spcPct val="150000"/>
                </a:lnSpc>
                <a:defRPr/>
              </a:pPr>
              <a:r>
                <a:rPr lang="en-US" sz="2400" dirty="0" smtClean="0">
                  <a:latin typeface="Helvetica" pitchFamily="34" charset="0"/>
                  <a:ea typeface="Cambria Math" pitchFamily="18" charset="0"/>
                  <a:cs typeface="Arial" pitchFamily="34" charset="0"/>
                </a:rPr>
                <a:t>8. What are the author’s opinions about traveling </a:t>
              </a:r>
            </a:p>
            <a:p>
              <a:pPr marL="457200" indent="-11113">
                <a:lnSpc>
                  <a:spcPct val="150000"/>
                </a:lnSpc>
                <a:defRPr/>
              </a:pPr>
              <a:r>
                <a:rPr lang="en-US" sz="2400" dirty="0" smtClean="0">
                  <a:latin typeface="Helvetica" pitchFamily="34" charset="0"/>
                  <a:ea typeface="Cambria Math" pitchFamily="18" charset="0"/>
                  <a:cs typeface="Arial" pitchFamily="34" charset="0"/>
                </a:rPr>
                <a:t>alone? (</a:t>
              </a:r>
              <a:r>
                <a:rPr lang="en-US" sz="2400" dirty="0" err="1" smtClean="0">
                  <a:latin typeface="Helvetica" pitchFamily="34" charset="0"/>
                  <a:ea typeface="Cambria Math" pitchFamily="18" charset="0"/>
                  <a:cs typeface="Arial" pitchFamily="34" charset="0"/>
                </a:rPr>
                <a:t>Paras</a:t>
              </a:r>
              <a:r>
                <a:rPr lang="en-US" sz="2400" dirty="0" smtClean="0">
                  <a:latin typeface="Helvetica" pitchFamily="34" charset="0"/>
                  <a:ea typeface="Cambria Math" pitchFamily="18" charset="0"/>
                  <a:cs typeface="Arial" pitchFamily="34" charset="0"/>
                </a:rPr>
                <a:t>. 13-14)</a:t>
              </a:r>
            </a:p>
            <a:p>
              <a:pPr algn="just"/>
              <a:endParaRPr lang="zh-CN" altLang="en-US" sz="2400" dirty="0">
                <a:ea typeface="Cambria Math" pitchFamily="18" charset="0"/>
                <a:cs typeface="Arial" pitchFamily="34" charset="0"/>
              </a:endParaRPr>
            </a:p>
          </p:txBody>
        </p:sp>
        <p:grpSp>
          <p:nvGrpSpPr>
            <p:cNvPr id="12" name="组合 11"/>
            <p:cNvGrpSpPr/>
            <p:nvPr/>
          </p:nvGrpSpPr>
          <p:grpSpPr>
            <a:xfrm>
              <a:off x="490269" y="2563164"/>
              <a:ext cx="7225003" cy="3540007"/>
              <a:chOff x="490269" y="2563164"/>
              <a:chExt cx="7225003" cy="3540007"/>
            </a:xfrm>
          </p:grpSpPr>
          <p:sp>
            <p:nvSpPr>
              <p:cNvPr id="9" name="圆角矩形 8"/>
              <p:cNvSpPr/>
              <p:nvPr/>
            </p:nvSpPr>
            <p:spPr>
              <a:xfrm>
                <a:off x="1213734" y="2851779"/>
                <a:ext cx="6501538" cy="325139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90269" y="2563164"/>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785786" y="3038773"/>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pic>
        <p:nvPicPr>
          <p:cNvPr id="10" name="Picture 2" descr="H:\2015年修改\图片5.jpg"/>
          <p:cNvPicPr>
            <a:picLocks noChangeAspect="1" noChangeArrowheads="1"/>
          </p:cNvPicPr>
          <p:nvPr/>
        </p:nvPicPr>
        <p:blipFill>
          <a:blip r:embed="rId5"/>
          <a:srcRect l="1217" t="6710" r="55232"/>
          <a:stretch>
            <a:fillRect/>
          </a:stretch>
        </p:blipFill>
        <p:spPr bwMode="auto">
          <a:xfrm>
            <a:off x="-32" y="0"/>
            <a:ext cx="3929090" cy="11636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1560" y="1049061"/>
            <a:ext cx="8316000" cy="5595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899592" y="3429000"/>
            <a:ext cx="6264695" cy="1231106"/>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解释</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defRPr/>
            </a:pPr>
            <a:r>
              <a:rPr lang="en-US" altLang="zh-CN" sz="2400" dirty="0" smtClean="0">
                <a:latin typeface="Helvetica" pitchFamily="34" charset="0"/>
              </a:rPr>
              <a:t>The key to solo travel is to be brave to accept new ideas, close your eyes and try it.</a:t>
            </a:r>
            <a:endParaRPr lang="zh-CN" altLang="en-US" sz="2400" dirty="0">
              <a:latin typeface="Helvetica" pitchFamily="34" charset="0"/>
            </a:endParaRPr>
          </a:p>
        </p:txBody>
      </p:sp>
      <p:sp>
        <p:nvSpPr>
          <p:cNvPr id="19" name="TextBox 18"/>
          <p:cNvSpPr txBox="1"/>
          <p:nvPr/>
        </p:nvSpPr>
        <p:spPr>
          <a:xfrm>
            <a:off x="755576" y="4857760"/>
            <a:ext cx="6336703" cy="1231106"/>
          </a:xfrm>
          <a:prstGeom prst="rect">
            <a:avLst/>
          </a:prstGeom>
          <a:noFill/>
        </p:spPr>
        <p:txBody>
          <a:bodyPr wrap="square" rtlCol="0">
            <a:spAutoFit/>
          </a:bodyPr>
          <a:lstStyle/>
          <a:p>
            <a:pPr indent="133350" eaLnBrk="0" hangingPunct="0">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译文：</a:t>
            </a:r>
            <a:endParaRPr lang="en-US" altLang="zh-CN" sz="2600" b="1" dirty="0" smtClean="0">
              <a:solidFill>
                <a:schemeClr val="accent6">
                  <a:lumMod val="75000"/>
                </a:schemeClr>
              </a:solidFill>
              <a:latin typeface="华文楷体" pitchFamily="2" charset="-122"/>
              <a:ea typeface="华文楷体" pitchFamily="2" charset="-122"/>
              <a:cs typeface="Arial" pitchFamily="34" charset="0"/>
            </a:endParaRPr>
          </a:p>
          <a:p>
            <a:pPr indent="133350" eaLnBrk="0" hangingPunct="0">
              <a:defRPr/>
            </a:pPr>
            <a:r>
              <a:rPr lang="zh-CN" altLang="en-US" sz="2400" dirty="0" smtClean="0">
                <a:latin typeface="华文楷体" pitchFamily="2" charset="-122"/>
                <a:ea typeface="华文楷体" pitchFamily="2" charset="-122"/>
                <a:cs typeface="Arial" pitchFamily="34" charset="0"/>
              </a:rPr>
              <a:t>单独旅行的关键是敞开心扉，闭上眼睛，投 </a:t>
            </a:r>
            <a:endParaRPr lang="en-US" altLang="zh-CN" sz="2400" dirty="0" smtClean="0">
              <a:latin typeface="华文楷体" pitchFamily="2" charset="-122"/>
              <a:ea typeface="华文楷体" pitchFamily="2" charset="-122"/>
              <a:cs typeface="Arial" pitchFamily="34" charset="0"/>
            </a:endParaRPr>
          </a:p>
          <a:p>
            <a:pPr indent="133350" eaLnBrk="0" hangingPunct="0">
              <a:defRPr/>
            </a:pPr>
            <a:r>
              <a:rPr lang="zh-CN" altLang="en-US" sz="2400" dirty="0" smtClean="0">
                <a:latin typeface="华文楷体" pitchFamily="2" charset="-122"/>
                <a:ea typeface="华文楷体" pitchFamily="2" charset="-122"/>
                <a:cs typeface="Arial" pitchFamily="34" charset="0"/>
              </a:rPr>
              <a:t>入其中！</a:t>
            </a:r>
            <a:endParaRPr lang="zh-CN" altLang="en-US" sz="2400" dirty="0">
              <a:latin typeface="华文楷体" pitchFamily="2" charset="-122"/>
              <a:ea typeface="华文楷体" pitchFamily="2" charset="-122"/>
              <a:cs typeface="Arial" pitchFamily="34" charset="0"/>
            </a:endParaRPr>
          </a:p>
        </p:txBody>
      </p:sp>
      <p:sp>
        <p:nvSpPr>
          <p:cNvPr id="13" name="TextBox 12"/>
          <p:cNvSpPr txBox="1"/>
          <p:nvPr/>
        </p:nvSpPr>
        <p:spPr>
          <a:xfrm>
            <a:off x="899592" y="1928802"/>
            <a:ext cx="6192688" cy="1231106"/>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原句</a:t>
            </a:r>
            <a:r>
              <a:rPr lang="zh-CN" altLang="en-US" sz="2600" b="1" dirty="0" smtClean="0">
                <a:solidFill>
                  <a:schemeClr val="accent6">
                    <a:lumMod val="75000"/>
                  </a:schemeClr>
                </a:solidFill>
                <a:ea typeface="Cambria Math" pitchFamily="18" charset="0"/>
                <a:cs typeface="Arial" pitchFamily="34" charset="0"/>
              </a:rPr>
              <a:t>：</a:t>
            </a:r>
            <a:endParaRPr lang="en-US" altLang="zh-CN" sz="2600" b="1" dirty="0" smtClean="0">
              <a:solidFill>
                <a:schemeClr val="accent6">
                  <a:lumMod val="75000"/>
                </a:schemeClr>
              </a:solidFill>
              <a:ea typeface="Cambria Math" pitchFamily="18" charset="0"/>
              <a:cs typeface="Arial" pitchFamily="34" charset="0"/>
            </a:endParaRPr>
          </a:p>
          <a:p>
            <a:pPr algn="just">
              <a:defRPr/>
            </a:pPr>
            <a:r>
              <a:rPr lang="en-US" altLang="zh-CN" sz="2400" i="1" dirty="0" smtClean="0">
                <a:latin typeface="Helvetica" pitchFamily="34" charset="0"/>
              </a:rPr>
              <a:t>The key to solo travel is to open your mind,</a:t>
            </a:r>
          </a:p>
          <a:p>
            <a:pPr algn="just">
              <a:defRPr/>
            </a:pPr>
            <a:r>
              <a:rPr lang="en-US" altLang="zh-CN" sz="2400" i="1" dirty="0" smtClean="0">
                <a:latin typeface="Helvetica" pitchFamily="34" charset="0"/>
              </a:rPr>
              <a:t>close your eyes and leap in! </a:t>
            </a:r>
            <a:r>
              <a:rPr lang="en-US" altLang="zh-CN" sz="2400" dirty="0" smtClean="0">
                <a:solidFill>
                  <a:srgbClr val="FF6600"/>
                </a:solidFill>
                <a:latin typeface="Helvetica" pitchFamily="34" charset="0"/>
              </a:rPr>
              <a:t>(</a:t>
            </a:r>
            <a:r>
              <a:rPr lang="en-US" altLang="zh-CN" sz="2400" dirty="0">
                <a:solidFill>
                  <a:srgbClr val="FF6600"/>
                </a:solidFill>
                <a:latin typeface="Helvetica" pitchFamily="34" charset="0"/>
              </a:rPr>
              <a:t>Para. </a:t>
            </a:r>
            <a:r>
              <a:rPr lang="en-US" altLang="zh-CN" sz="2400" dirty="0" smtClean="0">
                <a:solidFill>
                  <a:srgbClr val="FF6600"/>
                </a:solidFill>
                <a:latin typeface="Helvetica" pitchFamily="34" charset="0"/>
              </a:rPr>
              <a:t>13, </a:t>
            </a:r>
            <a:r>
              <a:rPr lang="en-US" altLang="zh-CN" sz="2400" dirty="0">
                <a:solidFill>
                  <a:srgbClr val="FF6600"/>
                </a:solidFill>
                <a:latin typeface="Helvetica" pitchFamily="34" charset="0"/>
              </a:rPr>
              <a:t>L1)</a:t>
            </a:r>
            <a:endParaRPr lang="zh-CN" altLang="en-US" sz="2400" dirty="0">
              <a:solidFill>
                <a:srgbClr val="FF6600"/>
              </a:solidFill>
              <a:latin typeface="Helvetica" pitchFamily="34" charset="0"/>
            </a:endParaRPr>
          </a:p>
        </p:txBody>
      </p:sp>
      <p:pic>
        <p:nvPicPr>
          <p:cNvPr id="14" name="Picture 2" descr="H:\2015年修改\图片6.jpg"/>
          <p:cNvPicPr>
            <a:picLocks noChangeAspect="1" noChangeArrowheads="1"/>
          </p:cNvPicPr>
          <p:nvPr/>
        </p:nvPicPr>
        <p:blipFill>
          <a:blip r:embed="rId3"/>
          <a:srcRect l="1652" t="5750"/>
          <a:stretch>
            <a:fillRect/>
          </a:stretch>
        </p:blipFill>
        <p:spPr bwMode="auto">
          <a:xfrm>
            <a:off x="-15429" y="-24"/>
            <a:ext cx="7143063" cy="1188000"/>
          </a:xfrm>
          <a:prstGeom prst="rect">
            <a:avLst/>
          </a:prstGeom>
          <a:noFill/>
        </p:spPr>
      </p:pic>
    </p:spTree>
    <p:extLst>
      <p:ext uri="{BB962C8B-B14F-4D97-AF65-F5344CB8AC3E}">
        <p14:creationId xmlns:p14="http://schemas.microsoft.com/office/powerpoint/2010/main" xmlns="" val="288784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1560" y="1049061"/>
            <a:ext cx="8316000" cy="5595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971599" y="3257322"/>
            <a:ext cx="5814979" cy="1600438"/>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解释</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defRPr/>
            </a:pPr>
            <a:r>
              <a:rPr lang="en-US" altLang="zh-CN" sz="2400" dirty="0" smtClean="0">
                <a:latin typeface="Helvetica" pitchFamily="34" charset="0"/>
              </a:rPr>
              <a:t>Do not take too seriously those little annoyances, those inefficiencies, and those boring bureaucrats.</a:t>
            </a:r>
            <a:endParaRPr lang="zh-CN" altLang="en-US" sz="2400" dirty="0">
              <a:latin typeface="Helvetica" pitchFamily="34" charset="0"/>
            </a:endParaRPr>
          </a:p>
        </p:txBody>
      </p:sp>
      <p:sp>
        <p:nvSpPr>
          <p:cNvPr id="19" name="TextBox 18"/>
          <p:cNvSpPr txBox="1"/>
          <p:nvPr/>
        </p:nvSpPr>
        <p:spPr>
          <a:xfrm>
            <a:off x="878503" y="4857760"/>
            <a:ext cx="6336703" cy="1231106"/>
          </a:xfrm>
          <a:prstGeom prst="rect">
            <a:avLst/>
          </a:prstGeom>
          <a:noFill/>
        </p:spPr>
        <p:txBody>
          <a:bodyPr wrap="square" rtlCol="0">
            <a:spAutoFit/>
          </a:bodyPr>
          <a:lstStyle/>
          <a:p>
            <a:pPr indent="133350" eaLnBrk="0" hangingPunct="0">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译文：</a:t>
            </a:r>
            <a:endParaRPr lang="en-US" altLang="zh-CN" sz="2600" b="1" dirty="0" smtClean="0">
              <a:solidFill>
                <a:schemeClr val="accent6">
                  <a:lumMod val="75000"/>
                </a:schemeClr>
              </a:solidFill>
              <a:latin typeface="华文楷体" pitchFamily="2" charset="-122"/>
              <a:ea typeface="华文楷体" pitchFamily="2" charset="-122"/>
              <a:cs typeface="Arial" pitchFamily="34" charset="0"/>
            </a:endParaRPr>
          </a:p>
          <a:p>
            <a:pPr indent="133350" eaLnBrk="0" hangingPunct="0">
              <a:defRPr/>
            </a:pPr>
            <a:r>
              <a:rPr lang="zh-CN" altLang="en-US" sz="2400" dirty="0" smtClean="0">
                <a:latin typeface="华文楷体" pitchFamily="2" charset="-122"/>
                <a:ea typeface="华文楷体" pitchFamily="2" charset="-122"/>
                <a:cs typeface="Arial" pitchFamily="34" charset="0"/>
              </a:rPr>
              <a:t>把那些小烦恼、那些拖拉低效的作风、那些</a:t>
            </a:r>
            <a:endParaRPr lang="en-US" altLang="zh-CN" sz="2400" dirty="0" smtClean="0">
              <a:latin typeface="华文楷体" pitchFamily="2" charset="-122"/>
              <a:ea typeface="华文楷体" pitchFamily="2" charset="-122"/>
              <a:cs typeface="Arial" pitchFamily="34" charset="0"/>
            </a:endParaRPr>
          </a:p>
          <a:p>
            <a:pPr indent="133350" eaLnBrk="0" hangingPunct="0">
              <a:defRPr/>
            </a:pPr>
            <a:r>
              <a:rPr lang="zh-CN" altLang="en-US" sz="2400" dirty="0" smtClean="0">
                <a:latin typeface="华文楷体" pitchFamily="2" charset="-122"/>
                <a:ea typeface="华文楷体" pitchFamily="2" charset="-122"/>
                <a:cs typeface="Arial" pitchFamily="34" charset="0"/>
              </a:rPr>
              <a:t>令人厌恶的官僚主义抛在脑后，一笑置之！</a:t>
            </a:r>
            <a:endParaRPr lang="zh-CN" altLang="en-US" sz="2400" dirty="0">
              <a:latin typeface="华文楷体" pitchFamily="2" charset="-122"/>
              <a:ea typeface="华文楷体" pitchFamily="2" charset="-122"/>
              <a:cs typeface="Arial" pitchFamily="34" charset="0"/>
            </a:endParaRPr>
          </a:p>
        </p:txBody>
      </p:sp>
      <p:sp>
        <p:nvSpPr>
          <p:cNvPr id="13" name="TextBox 12"/>
          <p:cNvSpPr txBox="1"/>
          <p:nvPr/>
        </p:nvSpPr>
        <p:spPr>
          <a:xfrm>
            <a:off x="971599" y="1614248"/>
            <a:ext cx="5814979" cy="1600438"/>
          </a:xfrm>
          <a:prstGeom prst="rect">
            <a:avLst/>
          </a:prstGeom>
          <a:noFill/>
        </p:spPr>
        <p:txBody>
          <a:bodyPr wrap="square" rtlCol="0">
            <a:spAutoFit/>
          </a:bodyPr>
          <a:lstStyle/>
          <a:p>
            <a:pPr algn="just">
              <a:defRPr/>
            </a:pPr>
            <a:r>
              <a:rPr lang="zh-CN" altLang="en-US" sz="2600" b="1" dirty="0" smtClean="0">
                <a:solidFill>
                  <a:schemeClr val="accent6">
                    <a:lumMod val="75000"/>
                  </a:schemeClr>
                </a:solidFill>
                <a:latin typeface="华文楷体" pitchFamily="2" charset="-122"/>
                <a:ea typeface="华文楷体" pitchFamily="2" charset="-122"/>
                <a:cs typeface="Arial" pitchFamily="34" charset="0"/>
              </a:rPr>
              <a:t>原句</a:t>
            </a:r>
            <a:r>
              <a:rPr lang="zh-CN" altLang="en-US" sz="2600" b="1" dirty="0" smtClean="0">
                <a:solidFill>
                  <a:schemeClr val="accent6">
                    <a:lumMod val="75000"/>
                  </a:schemeClr>
                </a:solidFill>
                <a:ea typeface="Cambria Math" pitchFamily="18" charset="0"/>
                <a:cs typeface="Arial" pitchFamily="34" charset="0"/>
              </a:rPr>
              <a:t>：</a:t>
            </a:r>
            <a:endParaRPr lang="en-US" altLang="zh-CN" sz="2600" b="1" dirty="0" smtClean="0">
              <a:solidFill>
                <a:schemeClr val="accent6">
                  <a:lumMod val="75000"/>
                </a:schemeClr>
              </a:solidFill>
              <a:ea typeface="Cambria Math" pitchFamily="18" charset="0"/>
              <a:cs typeface="Arial" pitchFamily="34" charset="0"/>
            </a:endParaRPr>
          </a:p>
          <a:p>
            <a:pPr algn="just">
              <a:defRPr/>
            </a:pPr>
            <a:r>
              <a:rPr lang="en-US" altLang="zh-CN" sz="2400" i="1" u="sng" dirty="0" smtClean="0">
                <a:latin typeface="Helvetica" pitchFamily="34" charset="0"/>
              </a:rPr>
              <a:t>Take</a:t>
            </a:r>
            <a:r>
              <a:rPr lang="en-US" altLang="zh-CN" sz="2400" i="1" dirty="0" smtClean="0">
                <a:latin typeface="Helvetica" pitchFamily="34" charset="0"/>
              </a:rPr>
              <a:t> those little annoyances, those inefficiencies, and those boring bureaucrats </a:t>
            </a:r>
            <a:r>
              <a:rPr lang="en-US" altLang="zh-CN" sz="2400" i="1" u="sng" dirty="0" smtClean="0">
                <a:latin typeface="Helvetica" pitchFamily="34" charset="0"/>
              </a:rPr>
              <a:t>with a laugh</a:t>
            </a:r>
            <a:r>
              <a:rPr lang="en-US" altLang="zh-CN" sz="2400" i="1" dirty="0" smtClean="0">
                <a:latin typeface="Helvetica" pitchFamily="34" charset="0"/>
              </a:rPr>
              <a:t>. </a:t>
            </a:r>
            <a:r>
              <a:rPr lang="en-US" altLang="zh-CN" sz="2400" dirty="0" smtClean="0">
                <a:solidFill>
                  <a:srgbClr val="FF6600"/>
                </a:solidFill>
                <a:latin typeface="Helvetica" pitchFamily="34" charset="0"/>
              </a:rPr>
              <a:t>(</a:t>
            </a:r>
            <a:r>
              <a:rPr lang="en-US" altLang="zh-CN" sz="2400" dirty="0">
                <a:solidFill>
                  <a:srgbClr val="FF6600"/>
                </a:solidFill>
                <a:latin typeface="Helvetica" pitchFamily="34" charset="0"/>
              </a:rPr>
              <a:t>Para. </a:t>
            </a:r>
            <a:r>
              <a:rPr lang="en-US" altLang="zh-CN" sz="2400" dirty="0" smtClean="0">
                <a:solidFill>
                  <a:srgbClr val="FF6600"/>
                </a:solidFill>
                <a:latin typeface="Helvetica" pitchFamily="34" charset="0"/>
              </a:rPr>
              <a:t>13, L3)</a:t>
            </a:r>
            <a:endParaRPr lang="zh-CN" altLang="en-US" sz="2400" dirty="0">
              <a:solidFill>
                <a:srgbClr val="FF6600"/>
              </a:solidFill>
              <a:latin typeface="Helvetica" pitchFamily="34" charset="0"/>
            </a:endParaRPr>
          </a:p>
        </p:txBody>
      </p:sp>
      <p:pic>
        <p:nvPicPr>
          <p:cNvPr id="14" name="Picture 2" descr="H:\2015年修改\图片6.jpg"/>
          <p:cNvPicPr>
            <a:picLocks noChangeAspect="1" noChangeArrowheads="1"/>
          </p:cNvPicPr>
          <p:nvPr/>
        </p:nvPicPr>
        <p:blipFill>
          <a:blip r:embed="rId3"/>
          <a:srcRect l="1652" t="5750"/>
          <a:stretch>
            <a:fillRect/>
          </a:stretch>
        </p:blipFill>
        <p:spPr bwMode="auto">
          <a:xfrm>
            <a:off x="-15429" y="-24"/>
            <a:ext cx="7143063" cy="1188000"/>
          </a:xfrm>
          <a:prstGeom prst="rect">
            <a:avLst/>
          </a:prstGeom>
          <a:noFill/>
        </p:spPr>
      </p:pic>
    </p:spTree>
    <p:extLst>
      <p:ext uri="{BB962C8B-B14F-4D97-AF65-F5344CB8AC3E}">
        <p14:creationId xmlns:p14="http://schemas.microsoft.com/office/powerpoint/2010/main" xmlns="" val="288784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571604" y="3214686"/>
            <a:ext cx="5429288" cy="1200329"/>
          </a:xfrm>
          <a:prstGeom prst="rect">
            <a:avLst/>
          </a:prstGeom>
          <a:noFill/>
        </p:spPr>
        <p:txBody>
          <a:bodyPr wrap="square" rtlCol="0">
            <a:spAutoFit/>
          </a:bodyPr>
          <a:lstStyle/>
          <a:p>
            <a:pPr marL="457200" indent="-11113" algn="just">
              <a:defRPr/>
            </a:pPr>
            <a:r>
              <a:rPr lang="en-US" altLang="zh-CN" sz="2400" dirty="0" smtClean="0">
                <a:latin typeface="Helvetica" pitchFamily="34" charset="0"/>
                <a:ea typeface="Cambria Math" pitchFamily="18" charset="0"/>
                <a:cs typeface="Arial" pitchFamily="34" charset="0"/>
              </a:rPr>
              <a:t>Once you go solo, you’ll be amazed at how sensational your travel experiences will be.</a:t>
            </a:r>
            <a:endParaRPr lang="zh-CN" altLang="en-US" sz="2400" dirty="0">
              <a:latin typeface="Helvetica" pitchFamily="34" charset="0"/>
              <a:ea typeface="Cambria Math" pitchFamily="18" charset="0"/>
              <a:cs typeface="Arial" pitchFamily="34" charset="0"/>
            </a:endParaRPr>
          </a:p>
        </p:txBody>
      </p:sp>
      <p:grpSp>
        <p:nvGrpSpPr>
          <p:cNvPr id="2" name="组合 12"/>
          <p:cNvGrpSpPr/>
          <p:nvPr/>
        </p:nvGrpSpPr>
        <p:grpSpPr>
          <a:xfrm>
            <a:off x="490269" y="1500174"/>
            <a:ext cx="8439449" cy="3214710"/>
            <a:chOff x="490269" y="1500174"/>
            <a:chExt cx="8439449" cy="3214710"/>
          </a:xfrm>
        </p:grpSpPr>
        <p:sp>
          <p:nvSpPr>
            <p:cNvPr id="34823" name="矩形 45"/>
            <p:cNvSpPr>
              <a:spLocks noChangeArrowheads="1"/>
            </p:cNvSpPr>
            <p:nvPr/>
          </p:nvSpPr>
          <p:spPr bwMode="auto">
            <a:xfrm>
              <a:off x="1357343" y="1500174"/>
              <a:ext cx="7572375" cy="1015663"/>
            </a:xfrm>
            <a:prstGeom prst="rect">
              <a:avLst/>
            </a:prstGeom>
            <a:noFill/>
            <a:ln w="9525">
              <a:noFill/>
              <a:miter lim="800000"/>
              <a:headEnd/>
              <a:tailEnd/>
            </a:ln>
          </p:spPr>
          <p:txBody>
            <a:bodyPr>
              <a:spAutoFit/>
            </a:bodyPr>
            <a:lstStyle/>
            <a:p>
              <a:pPr marL="457200" indent="-457200">
                <a:lnSpc>
                  <a:spcPct val="150000"/>
                </a:lnSpc>
                <a:defRPr/>
              </a:pPr>
              <a:r>
                <a:rPr lang="en-US" sz="2400" dirty="0" smtClean="0">
                  <a:latin typeface="Helvetica" pitchFamily="34" charset="0"/>
                  <a:ea typeface="Cambria Math" pitchFamily="18" charset="0"/>
                  <a:cs typeface="Arial" pitchFamily="34" charset="0"/>
                </a:rPr>
                <a:t>What is the thesis statement of the text?  </a:t>
              </a:r>
            </a:p>
            <a:p>
              <a:pPr algn="just"/>
              <a:endParaRPr lang="zh-CN" altLang="en-US" sz="2400" dirty="0">
                <a:ea typeface="Cambria Math" pitchFamily="18" charset="0"/>
                <a:cs typeface="Arial" pitchFamily="34" charset="0"/>
              </a:endParaRPr>
            </a:p>
          </p:txBody>
        </p:sp>
        <p:grpSp>
          <p:nvGrpSpPr>
            <p:cNvPr id="3" name="组合 11"/>
            <p:cNvGrpSpPr/>
            <p:nvPr/>
          </p:nvGrpSpPr>
          <p:grpSpPr>
            <a:xfrm>
              <a:off x="490269" y="2563164"/>
              <a:ext cx="7296441" cy="2151720"/>
              <a:chOff x="490269" y="2563164"/>
              <a:chExt cx="7296441" cy="2151720"/>
            </a:xfrm>
          </p:grpSpPr>
          <p:sp>
            <p:nvSpPr>
              <p:cNvPr id="9" name="圆角矩形 8"/>
              <p:cNvSpPr/>
              <p:nvPr/>
            </p:nvSpPr>
            <p:spPr>
              <a:xfrm>
                <a:off x="1285172" y="2851779"/>
                <a:ext cx="6501538" cy="1863105"/>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90269" y="2563164"/>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785786" y="3038773"/>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grpSp>
      <p:pic>
        <p:nvPicPr>
          <p:cNvPr id="10" name="Picture 2" descr="H:\2015年修改\图片5.jpg"/>
          <p:cNvPicPr>
            <a:picLocks noChangeAspect="1" noChangeArrowheads="1"/>
          </p:cNvPicPr>
          <p:nvPr/>
        </p:nvPicPr>
        <p:blipFill>
          <a:blip r:embed="rId5"/>
          <a:srcRect l="1217" t="6710" r="55232"/>
          <a:stretch>
            <a:fillRect/>
          </a:stretch>
        </p:blipFill>
        <p:spPr bwMode="auto">
          <a:xfrm>
            <a:off x="-32" y="0"/>
            <a:ext cx="3929090" cy="11636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estanteria-libros-arbol-muebles-modernos-ahoramas-reformas-interiorismo.jpg"/>
          <p:cNvPicPr>
            <a:picLocks noChangeAspect="1"/>
          </p:cNvPicPr>
          <p:nvPr/>
        </p:nvPicPr>
        <p:blipFill>
          <a:blip r:embed="rId3"/>
          <a:srcRect l="16666" r="16667"/>
          <a:stretch>
            <a:fillRect/>
          </a:stretch>
        </p:blipFill>
        <p:spPr>
          <a:xfrm>
            <a:off x="7000892" y="3143248"/>
            <a:ext cx="2000264" cy="3071834"/>
          </a:xfrm>
          <a:prstGeom prst="rect">
            <a:avLst/>
          </a:prstGeom>
        </p:spPr>
      </p:pic>
      <p:sp>
        <p:nvSpPr>
          <p:cNvPr id="12" name="矩形 11"/>
          <p:cNvSpPr/>
          <p:nvPr/>
        </p:nvSpPr>
        <p:spPr>
          <a:xfrm>
            <a:off x="292304" y="1214422"/>
            <a:ext cx="6851464" cy="4998291"/>
          </a:xfrm>
          <a:prstGeom prst="rect">
            <a:avLst/>
          </a:prstGeom>
          <a:ln>
            <a:noFill/>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latinLnBrk="1">
              <a:spcBef>
                <a:spcPct val="50000"/>
              </a:spcBef>
              <a:defRPr/>
            </a:pPr>
            <a:r>
              <a:rPr lang="en-US" altLang="zh-CN" sz="2600" b="1" spc="50" dirty="0" smtClean="0">
                <a:ln w="11430"/>
                <a:ea typeface="굴림" pitchFamily="34" charset="-127"/>
              </a:rPr>
              <a:t>Traveling solo—A blessing overall!</a:t>
            </a:r>
          </a:p>
          <a:p>
            <a:pPr algn="just">
              <a:lnSpc>
                <a:spcPct val="130000"/>
              </a:lnSpc>
              <a:spcBef>
                <a:spcPct val="50000"/>
              </a:spcBef>
              <a:defRPr/>
            </a:pPr>
            <a:r>
              <a:rPr lang="en-US" altLang="zh-CN" sz="2400" dirty="0" smtClean="0">
                <a:latin typeface="Helvetica" pitchFamily="34" charset="0"/>
              </a:rPr>
              <a:t>You are ready to travel. But You haven’t traveled much and have many problems to deal with. ______of your friends or families ______that dream. You could ________though it is a difficult decision. I traveled solo to China and after that to several other countries. My friends, acquaintances, co-workers and the natives from the countries I visited consider it _______, ______________, _________ and __________. </a:t>
            </a:r>
            <a:endParaRPr lang="zh-CN" altLang="en-US" sz="2400" spc="50" dirty="0">
              <a:ln w="11430"/>
              <a:solidFill>
                <a:srgbClr val="C00000"/>
              </a:solidFill>
              <a:effectLst>
                <a:outerShdw blurRad="38100" dist="38100" dir="2700000" algn="tl">
                  <a:srgbClr val="000000">
                    <a:alpha val="43137"/>
                  </a:srgbClr>
                </a:outerShdw>
              </a:effectLst>
              <a:ea typeface="굴림" pitchFamily="34" charset="-127"/>
            </a:endParaRPr>
          </a:p>
        </p:txBody>
      </p:sp>
      <p:sp>
        <p:nvSpPr>
          <p:cNvPr id="13" name="Text Box 50"/>
          <p:cNvSpPr txBox="1">
            <a:spLocks noChangeArrowheads="1"/>
          </p:cNvSpPr>
          <p:nvPr/>
        </p:nvSpPr>
        <p:spPr bwMode="auto">
          <a:xfrm>
            <a:off x="428596" y="2857496"/>
            <a:ext cx="1808163"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sz="2400" b="1" dirty="0" smtClean="0">
                <a:solidFill>
                  <a:srgbClr val="FF6600"/>
                </a:solidFill>
                <a:latin typeface="Helvetica"/>
              </a:rPr>
              <a:t>None</a:t>
            </a:r>
            <a:endParaRPr kumimoji="1" lang="en-US" altLang="zh-CN" sz="2400" b="1" dirty="0">
              <a:solidFill>
                <a:srgbClr val="FF6600"/>
              </a:solidFill>
              <a:latin typeface="Helvetica"/>
              <a:ea typeface="宋体" pitchFamily="2" charset="-122"/>
            </a:endParaRPr>
          </a:p>
        </p:txBody>
      </p:sp>
      <p:pic>
        <p:nvPicPr>
          <p:cNvPr id="7170" name="Picture 2" descr="H:\2015年修改\图片7.jpg"/>
          <p:cNvPicPr>
            <a:picLocks noChangeAspect="1" noChangeArrowheads="1"/>
          </p:cNvPicPr>
          <p:nvPr/>
        </p:nvPicPr>
        <p:blipFill>
          <a:blip r:embed="rId4"/>
          <a:srcRect l="941"/>
          <a:stretch>
            <a:fillRect/>
          </a:stretch>
        </p:blipFill>
        <p:spPr bwMode="auto">
          <a:xfrm>
            <a:off x="-31" y="-24"/>
            <a:ext cx="7000923" cy="1225550"/>
          </a:xfrm>
          <a:prstGeom prst="rect">
            <a:avLst/>
          </a:prstGeom>
          <a:noFill/>
        </p:spPr>
      </p:pic>
      <p:sp>
        <p:nvSpPr>
          <p:cNvPr id="17" name="Text Box 50"/>
          <p:cNvSpPr txBox="1">
            <a:spLocks noChangeArrowheads="1"/>
          </p:cNvSpPr>
          <p:nvPr/>
        </p:nvSpPr>
        <p:spPr bwMode="auto">
          <a:xfrm>
            <a:off x="5621357" y="2857496"/>
            <a:ext cx="1808163"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sz="2400" b="1" dirty="0" smtClean="0">
                <a:solidFill>
                  <a:srgbClr val="FF6600"/>
                </a:solidFill>
                <a:latin typeface="Helvetica"/>
              </a:rPr>
              <a:t>share</a:t>
            </a:r>
            <a:endParaRPr kumimoji="1" lang="en-US" altLang="zh-CN" sz="2400" b="1" dirty="0">
              <a:solidFill>
                <a:srgbClr val="FF6600"/>
              </a:solidFill>
              <a:latin typeface="Helvetica"/>
              <a:ea typeface="宋体" pitchFamily="2" charset="-122"/>
            </a:endParaRPr>
          </a:p>
        </p:txBody>
      </p:sp>
      <p:sp>
        <p:nvSpPr>
          <p:cNvPr id="9" name="Text Box 50"/>
          <p:cNvSpPr txBox="1">
            <a:spLocks noChangeArrowheads="1"/>
          </p:cNvSpPr>
          <p:nvPr/>
        </p:nvSpPr>
        <p:spPr bwMode="auto">
          <a:xfrm>
            <a:off x="2906713" y="3273982"/>
            <a:ext cx="1808163"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sz="2400" b="1" dirty="0" smtClean="0">
                <a:solidFill>
                  <a:srgbClr val="FF6600"/>
                </a:solidFill>
                <a:latin typeface="Helvetica"/>
              </a:rPr>
              <a:t>go alone </a:t>
            </a:r>
            <a:endParaRPr kumimoji="1" lang="en-US" altLang="zh-CN" sz="2400" b="1" dirty="0">
              <a:solidFill>
                <a:srgbClr val="FF6600"/>
              </a:solidFill>
              <a:latin typeface="Helvetica"/>
              <a:ea typeface="宋体" pitchFamily="2" charset="-122"/>
            </a:endParaRPr>
          </a:p>
        </p:txBody>
      </p:sp>
      <p:sp>
        <p:nvSpPr>
          <p:cNvPr id="10" name="Text Box 50"/>
          <p:cNvSpPr txBox="1">
            <a:spLocks noChangeArrowheads="1"/>
          </p:cNvSpPr>
          <p:nvPr/>
        </p:nvSpPr>
        <p:spPr bwMode="auto">
          <a:xfrm>
            <a:off x="3049589" y="5702874"/>
            <a:ext cx="1808163"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sz="2400" b="1" dirty="0" smtClean="0">
                <a:solidFill>
                  <a:srgbClr val="FF6600"/>
                </a:solidFill>
                <a:latin typeface="Helvetica"/>
              </a:rPr>
              <a:t>reckless</a:t>
            </a:r>
            <a:endParaRPr kumimoji="1" lang="en-US" altLang="zh-CN" sz="2400" b="1" dirty="0">
              <a:solidFill>
                <a:srgbClr val="FF6600"/>
              </a:solidFill>
              <a:latin typeface="Helvetica"/>
              <a:ea typeface="宋体" pitchFamily="2" charset="-122"/>
            </a:endParaRPr>
          </a:p>
        </p:txBody>
      </p:sp>
      <p:sp>
        <p:nvSpPr>
          <p:cNvPr id="11" name="Text Box 50"/>
          <p:cNvSpPr txBox="1">
            <a:spLocks noChangeArrowheads="1"/>
          </p:cNvSpPr>
          <p:nvPr/>
        </p:nvSpPr>
        <p:spPr bwMode="auto">
          <a:xfrm>
            <a:off x="571472" y="5702874"/>
            <a:ext cx="2043924"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sz="2400" b="1" dirty="0" smtClean="0">
                <a:solidFill>
                  <a:srgbClr val="FF6600"/>
                </a:solidFill>
                <a:latin typeface="Helvetica"/>
              </a:rPr>
              <a:t>inconceivable</a:t>
            </a:r>
            <a:endParaRPr kumimoji="1" lang="en-US" altLang="zh-CN" sz="2400" b="1" dirty="0">
              <a:solidFill>
                <a:srgbClr val="FF6600"/>
              </a:solidFill>
              <a:latin typeface="Helvetica"/>
              <a:ea typeface="宋体" pitchFamily="2" charset="-122"/>
            </a:endParaRPr>
          </a:p>
        </p:txBody>
      </p:sp>
      <p:sp>
        <p:nvSpPr>
          <p:cNvPr id="14" name="Text Box 50"/>
          <p:cNvSpPr txBox="1">
            <a:spLocks noChangeArrowheads="1"/>
          </p:cNvSpPr>
          <p:nvPr/>
        </p:nvSpPr>
        <p:spPr bwMode="auto">
          <a:xfrm>
            <a:off x="5857884" y="5214950"/>
            <a:ext cx="1808163"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sz="2400" b="1" dirty="0" smtClean="0">
                <a:solidFill>
                  <a:srgbClr val="FF6600"/>
                </a:solidFill>
                <a:latin typeface="Helvetica"/>
              </a:rPr>
              <a:t>strange</a:t>
            </a:r>
            <a:endParaRPr kumimoji="1" lang="en-US" altLang="zh-CN" sz="2400" b="1" dirty="0">
              <a:solidFill>
                <a:srgbClr val="FF6600"/>
              </a:solidFill>
              <a:latin typeface="Helvetica"/>
              <a:ea typeface="宋体" pitchFamily="2" charset="-122"/>
            </a:endParaRPr>
          </a:p>
        </p:txBody>
      </p:sp>
      <p:sp>
        <p:nvSpPr>
          <p:cNvPr id="15" name="Text Box 50"/>
          <p:cNvSpPr txBox="1">
            <a:spLocks noChangeArrowheads="1"/>
          </p:cNvSpPr>
          <p:nvPr/>
        </p:nvSpPr>
        <p:spPr bwMode="auto">
          <a:xfrm>
            <a:off x="5192729" y="5702874"/>
            <a:ext cx="1808163"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sz="2400" b="1" dirty="0" smtClean="0">
                <a:solidFill>
                  <a:srgbClr val="FF6600"/>
                </a:solidFill>
                <a:latin typeface="Helvetica"/>
              </a:rPr>
              <a:t>dangerous</a:t>
            </a:r>
            <a:endParaRPr kumimoji="1" lang="en-US" altLang="zh-CN" sz="2400" b="1" dirty="0">
              <a:solidFill>
                <a:srgbClr val="FF6600"/>
              </a:solidFill>
              <a:latin typeface="Helvetica"/>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7" grpId="0" autoUpdateAnimBg="0"/>
      <p:bldP spid="9" grpId="0" autoUpdateAnimBg="0"/>
      <p:bldP spid="10" grpId="0" autoUpdateAnimBg="0"/>
      <p:bldP spid="11" grpId="0" autoUpdateAnimBg="0"/>
      <p:bldP spid="14" grpId="0" autoUpdateAnimBg="0"/>
      <p:bldP spid="15"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67290" y="1928802"/>
            <a:ext cx="7448048" cy="1200329"/>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atinLnBrk="1">
              <a:spcBef>
                <a:spcPct val="50000"/>
              </a:spcBef>
              <a:defRPr/>
            </a:pPr>
            <a:endParaRPr lang="en-US" altLang="zh-CN" sz="2400" spc="50" dirty="0" smtClean="0">
              <a:ln w="11430"/>
              <a:solidFill>
                <a:srgbClr val="C00000"/>
              </a:solidFill>
              <a:effectLst>
                <a:outerShdw blurRad="38100" dist="38100" dir="2700000" algn="tl">
                  <a:srgbClr val="000000">
                    <a:alpha val="43137"/>
                  </a:srgbClr>
                </a:outerShdw>
              </a:effectLst>
              <a:latin typeface="+mn-lt"/>
              <a:ea typeface="굴림" pitchFamily="34" charset="-127"/>
            </a:endParaRPr>
          </a:p>
          <a:p>
            <a:pPr latinLnBrk="1">
              <a:spcBef>
                <a:spcPct val="50000"/>
              </a:spcBef>
              <a:defRPr/>
            </a:pPr>
            <a:endParaRPr lang="zh-CN" altLang="en-US" sz="3200" spc="50" dirty="0">
              <a:ln w="11430"/>
              <a:solidFill>
                <a:srgbClr val="C00000"/>
              </a:solidFill>
              <a:effectLst>
                <a:outerShdw blurRad="38100" dist="38100" dir="2700000" algn="tl">
                  <a:srgbClr val="000000">
                    <a:alpha val="43137"/>
                  </a:srgbClr>
                </a:outerShdw>
              </a:effectLst>
              <a:latin typeface="+mn-lt"/>
              <a:ea typeface="굴림" pitchFamily="34" charset="-127"/>
            </a:endParaRPr>
          </a:p>
        </p:txBody>
      </p:sp>
      <p:sp>
        <p:nvSpPr>
          <p:cNvPr id="17" name="TextBox 16"/>
          <p:cNvSpPr txBox="1"/>
          <p:nvPr/>
        </p:nvSpPr>
        <p:spPr>
          <a:xfrm>
            <a:off x="377090" y="1944442"/>
            <a:ext cx="6623802" cy="4413516"/>
          </a:xfrm>
          <a:prstGeom prst="rect">
            <a:avLst/>
          </a:prstGeom>
          <a:noFill/>
        </p:spPr>
        <p:txBody>
          <a:bodyPr wrap="square" rtlCol="0">
            <a:spAutoFit/>
          </a:bodyPr>
          <a:lstStyle/>
          <a:p>
            <a:pPr algn="just">
              <a:lnSpc>
                <a:spcPct val="130000"/>
              </a:lnSpc>
              <a:spcBef>
                <a:spcPts val="600"/>
              </a:spcBef>
              <a:defRPr/>
            </a:pPr>
            <a:r>
              <a:rPr lang="en-US" altLang="zh-CN" sz="2400" dirty="0" smtClean="0">
                <a:latin typeface="Helvetica"/>
              </a:rPr>
              <a:t>My solo travel has been sometimes a _______, sometimes a _____. Not-so-pleasant experiences in Indonesia, Japan, Italy, China have shown that traveling solo could also put me _______. Having a companion might have _________ me _____ some dangers, but it would have made me lose the opportunities to enjoy the trip, eat ___________, be ______ by strangers, meet _______in the trip. </a:t>
            </a:r>
            <a:endParaRPr lang="zh-CN" altLang="en-US" sz="2400" dirty="0" smtClean="0">
              <a:latin typeface="Helvetica"/>
            </a:endParaRPr>
          </a:p>
        </p:txBody>
      </p:sp>
      <p:sp>
        <p:nvSpPr>
          <p:cNvPr id="20" name="Text Box 50"/>
          <p:cNvSpPr txBox="1">
            <a:spLocks noChangeArrowheads="1"/>
          </p:cNvSpPr>
          <p:nvPr/>
        </p:nvSpPr>
        <p:spPr bwMode="auto">
          <a:xfrm>
            <a:off x="5621358" y="2058980"/>
            <a:ext cx="1808162" cy="369888"/>
          </a:xfrm>
          <a:prstGeom prst="rect">
            <a:avLst/>
          </a:prstGeom>
          <a:noFill/>
          <a:ln w="9525" algn="ctr">
            <a:noFill/>
            <a:miter lim="800000"/>
            <a:headEnd/>
            <a:tailEnd/>
          </a:ln>
        </p:spPr>
        <p:txBody>
          <a:bodyPr lIns="0" tIns="0" rIns="0" bIns="0">
            <a:spAutoFit/>
          </a:bodyPr>
          <a:lstStyle/>
          <a:p>
            <a:pPr>
              <a:spcBef>
                <a:spcPct val="50000"/>
              </a:spcBef>
              <a:defRPr/>
            </a:pPr>
            <a:r>
              <a:rPr lang="en-US" sz="2400" b="1" dirty="0" smtClean="0">
                <a:solidFill>
                  <a:srgbClr val="FF6600"/>
                </a:solidFill>
                <a:latin typeface="Helvetica"/>
              </a:rPr>
              <a:t>blessing</a:t>
            </a:r>
            <a:endParaRPr kumimoji="1" lang="en-US" altLang="zh-CN" sz="2400" b="1" dirty="0">
              <a:solidFill>
                <a:srgbClr val="FF6600"/>
              </a:solidFill>
              <a:latin typeface="Helvetica"/>
              <a:ea typeface="宋体" pitchFamily="2" charset="-122"/>
            </a:endParaRPr>
          </a:p>
        </p:txBody>
      </p:sp>
      <p:sp>
        <p:nvSpPr>
          <p:cNvPr id="21" name="Text Box 50"/>
          <p:cNvSpPr txBox="1">
            <a:spLocks noChangeArrowheads="1"/>
          </p:cNvSpPr>
          <p:nvPr/>
        </p:nvSpPr>
        <p:spPr bwMode="auto">
          <a:xfrm>
            <a:off x="3214678" y="2500306"/>
            <a:ext cx="1250155" cy="369887"/>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FF6600"/>
                </a:solidFill>
                <a:latin typeface="Helvetica"/>
                <a:ea typeface="宋体" pitchFamily="2" charset="-122"/>
              </a:rPr>
              <a:t> </a:t>
            </a:r>
            <a:r>
              <a:rPr lang="en-US" sz="2400" b="1" dirty="0" smtClean="0">
                <a:solidFill>
                  <a:srgbClr val="FF6600"/>
                </a:solidFill>
                <a:latin typeface="Helvetica"/>
              </a:rPr>
              <a:t>curse</a:t>
            </a:r>
            <a:endParaRPr kumimoji="1" lang="en-US" altLang="zh-CN" sz="2400" b="1" dirty="0">
              <a:solidFill>
                <a:srgbClr val="FF6600"/>
              </a:solidFill>
              <a:latin typeface="Helvetica"/>
              <a:ea typeface="宋体" pitchFamily="2" charset="-122"/>
            </a:endParaRPr>
          </a:p>
        </p:txBody>
      </p:sp>
      <p:sp>
        <p:nvSpPr>
          <p:cNvPr id="22" name="Text Box 50"/>
          <p:cNvSpPr txBox="1">
            <a:spLocks noChangeArrowheads="1"/>
          </p:cNvSpPr>
          <p:nvPr/>
        </p:nvSpPr>
        <p:spPr bwMode="auto">
          <a:xfrm>
            <a:off x="1142976" y="3929066"/>
            <a:ext cx="1518694" cy="369887"/>
          </a:xfrm>
          <a:prstGeom prst="rect">
            <a:avLst/>
          </a:prstGeom>
          <a:noFill/>
          <a:ln w="9525" algn="ctr">
            <a:noFill/>
            <a:miter lim="800000"/>
            <a:headEnd/>
            <a:tailEnd/>
          </a:ln>
        </p:spPr>
        <p:txBody>
          <a:bodyPr wrap="square" lIns="0" tIns="0" rIns="0" bIns="0">
            <a:spAutoFit/>
          </a:bodyPr>
          <a:lstStyle/>
          <a:p>
            <a:pPr>
              <a:spcBef>
                <a:spcPct val="50000"/>
              </a:spcBef>
              <a:defRPr/>
            </a:pPr>
            <a:r>
              <a:rPr lang="en-US" sz="2400" b="1" dirty="0" smtClean="0">
                <a:solidFill>
                  <a:srgbClr val="FF6600"/>
                </a:solidFill>
                <a:latin typeface="Helvetica"/>
              </a:rPr>
              <a:t>at risk</a:t>
            </a:r>
            <a:endParaRPr kumimoji="1" lang="en-US" altLang="zh-CN" sz="2400" b="1" dirty="0">
              <a:solidFill>
                <a:srgbClr val="FF6600"/>
              </a:solidFill>
              <a:latin typeface="Helvetica"/>
              <a:ea typeface="宋体" pitchFamily="2" charset="-122"/>
            </a:endParaRPr>
          </a:p>
        </p:txBody>
      </p:sp>
      <p:sp>
        <p:nvSpPr>
          <p:cNvPr id="23" name="Text Box 50"/>
          <p:cNvSpPr txBox="1">
            <a:spLocks noChangeArrowheads="1"/>
          </p:cNvSpPr>
          <p:nvPr/>
        </p:nvSpPr>
        <p:spPr bwMode="auto">
          <a:xfrm>
            <a:off x="500048" y="4416434"/>
            <a:ext cx="2000250" cy="369888"/>
          </a:xfrm>
          <a:prstGeom prst="rect">
            <a:avLst/>
          </a:prstGeom>
          <a:noFill/>
          <a:ln w="9525" algn="ctr">
            <a:noFill/>
            <a:miter lim="800000"/>
            <a:headEnd/>
            <a:tailEnd/>
          </a:ln>
        </p:spPr>
        <p:txBody>
          <a:bodyPr lIns="0" tIns="0" rIns="0" bIns="0">
            <a:spAutoFit/>
          </a:bodyPr>
          <a:lstStyle/>
          <a:p>
            <a:pPr>
              <a:spcBef>
                <a:spcPct val="50000"/>
              </a:spcBef>
              <a:defRPr/>
            </a:pPr>
            <a:r>
              <a:rPr lang="en-US" sz="2400" b="1" dirty="0" smtClean="0">
                <a:solidFill>
                  <a:srgbClr val="FF6600"/>
                </a:solidFill>
                <a:latin typeface="Helvetica"/>
              </a:rPr>
              <a:t>safeguard</a:t>
            </a:r>
            <a:endParaRPr kumimoji="1" lang="en-US" altLang="zh-CN" sz="2400" b="1" dirty="0">
              <a:solidFill>
                <a:srgbClr val="FF6600"/>
              </a:solidFill>
              <a:latin typeface="Helvetica"/>
              <a:ea typeface="宋体" pitchFamily="2" charset="-122"/>
            </a:endParaRPr>
          </a:p>
        </p:txBody>
      </p:sp>
      <p:pic>
        <p:nvPicPr>
          <p:cNvPr id="18" name="Picture 2" descr="H:\2015年修改\图片7.jpg"/>
          <p:cNvPicPr>
            <a:picLocks noChangeAspect="1" noChangeArrowheads="1"/>
          </p:cNvPicPr>
          <p:nvPr/>
        </p:nvPicPr>
        <p:blipFill>
          <a:blip r:embed="rId3"/>
          <a:srcRect l="941"/>
          <a:stretch>
            <a:fillRect/>
          </a:stretch>
        </p:blipFill>
        <p:spPr bwMode="auto">
          <a:xfrm>
            <a:off x="-31" y="-24"/>
            <a:ext cx="7000923" cy="1225550"/>
          </a:xfrm>
          <a:prstGeom prst="rect">
            <a:avLst/>
          </a:prstGeom>
          <a:noFill/>
        </p:spPr>
      </p:pic>
      <p:sp>
        <p:nvSpPr>
          <p:cNvPr id="11" name="Text Box 50"/>
          <p:cNvSpPr txBox="1">
            <a:spLocks noChangeArrowheads="1"/>
          </p:cNvSpPr>
          <p:nvPr/>
        </p:nvSpPr>
        <p:spPr bwMode="auto">
          <a:xfrm>
            <a:off x="2857488" y="4416434"/>
            <a:ext cx="2000250" cy="369888"/>
          </a:xfrm>
          <a:prstGeom prst="rect">
            <a:avLst/>
          </a:prstGeom>
          <a:noFill/>
          <a:ln w="9525" algn="ctr">
            <a:noFill/>
            <a:miter lim="800000"/>
            <a:headEnd/>
            <a:tailEnd/>
          </a:ln>
        </p:spPr>
        <p:txBody>
          <a:bodyPr lIns="0" tIns="0" rIns="0" bIns="0">
            <a:spAutoFit/>
          </a:bodyPr>
          <a:lstStyle/>
          <a:p>
            <a:pPr>
              <a:spcBef>
                <a:spcPct val="50000"/>
              </a:spcBef>
              <a:defRPr/>
            </a:pPr>
            <a:r>
              <a:rPr lang="en-US" sz="2400" b="1" dirty="0" smtClean="0">
                <a:solidFill>
                  <a:srgbClr val="FF6600"/>
                </a:solidFill>
                <a:latin typeface="Helvetica"/>
              </a:rPr>
              <a:t>from</a:t>
            </a:r>
            <a:endParaRPr kumimoji="1" lang="en-US" altLang="zh-CN" sz="2400" b="1" dirty="0">
              <a:solidFill>
                <a:srgbClr val="FF6600"/>
              </a:solidFill>
              <a:latin typeface="Helvetica"/>
              <a:ea typeface="宋体" pitchFamily="2" charset="-122"/>
            </a:endParaRPr>
          </a:p>
        </p:txBody>
      </p:sp>
      <p:sp>
        <p:nvSpPr>
          <p:cNvPr id="13" name="Text Box 50"/>
          <p:cNvSpPr txBox="1">
            <a:spLocks noChangeArrowheads="1"/>
          </p:cNvSpPr>
          <p:nvPr/>
        </p:nvSpPr>
        <p:spPr bwMode="auto">
          <a:xfrm>
            <a:off x="3071816" y="5357826"/>
            <a:ext cx="2000250" cy="369888"/>
          </a:xfrm>
          <a:prstGeom prst="rect">
            <a:avLst/>
          </a:prstGeom>
          <a:noFill/>
          <a:ln w="9525" algn="ctr">
            <a:noFill/>
            <a:miter lim="800000"/>
            <a:headEnd/>
            <a:tailEnd/>
          </a:ln>
        </p:spPr>
        <p:txBody>
          <a:bodyPr lIns="0" tIns="0" rIns="0" bIns="0">
            <a:spAutoFit/>
          </a:bodyPr>
          <a:lstStyle/>
          <a:p>
            <a:pPr>
              <a:spcBef>
                <a:spcPct val="50000"/>
              </a:spcBef>
              <a:defRPr/>
            </a:pPr>
            <a:r>
              <a:rPr lang="en-US" sz="2400" b="1" dirty="0" smtClean="0">
                <a:solidFill>
                  <a:srgbClr val="FF6600"/>
                </a:solidFill>
                <a:latin typeface="Helvetica"/>
              </a:rPr>
              <a:t> ethnic food</a:t>
            </a:r>
            <a:endParaRPr kumimoji="1" lang="en-US" altLang="zh-CN" sz="2400" b="1" dirty="0">
              <a:solidFill>
                <a:srgbClr val="FF6600"/>
              </a:solidFill>
              <a:latin typeface="Helvetica"/>
              <a:ea typeface="宋体" pitchFamily="2" charset="-122"/>
            </a:endParaRPr>
          </a:p>
        </p:txBody>
      </p:sp>
      <p:sp>
        <p:nvSpPr>
          <p:cNvPr id="14" name="Text Box 50"/>
          <p:cNvSpPr txBox="1">
            <a:spLocks noChangeArrowheads="1"/>
          </p:cNvSpPr>
          <p:nvPr/>
        </p:nvSpPr>
        <p:spPr bwMode="auto">
          <a:xfrm>
            <a:off x="5429270" y="5345128"/>
            <a:ext cx="2000250" cy="369888"/>
          </a:xfrm>
          <a:prstGeom prst="rect">
            <a:avLst/>
          </a:prstGeom>
          <a:noFill/>
          <a:ln w="9525" algn="ctr">
            <a:noFill/>
            <a:miter lim="800000"/>
            <a:headEnd/>
            <a:tailEnd/>
          </a:ln>
        </p:spPr>
        <p:txBody>
          <a:bodyPr lIns="0" tIns="0" rIns="0" bIns="0">
            <a:spAutoFit/>
          </a:bodyPr>
          <a:lstStyle/>
          <a:p>
            <a:pPr>
              <a:spcBef>
                <a:spcPct val="50000"/>
              </a:spcBef>
              <a:defRPr/>
            </a:pPr>
            <a:r>
              <a:rPr lang="en-US" sz="2400" b="1" dirty="0" smtClean="0">
                <a:solidFill>
                  <a:srgbClr val="FF6600"/>
                </a:solidFill>
                <a:latin typeface="Helvetica"/>
              </a:rPr>
              <a:t> nursed</a:t>
            </a:r>
            <a:endParaRPr kumimoji="1" lang="en-US" altLang="zh-CN" sz="2400" b="1" dirty="0">
              <a:solidFill>
                <a:srgbClr val="FF6600"/>
              </a:solidFill>
              <a:latin typeface="Helvetica"/>
              <a:ea typeface="宋体" pitchFamily="2" charset="-122"/>
            </a:endParaRPr>
          </a:p>
        </p:txBody>
      </p:sp>
      <p:sp>
        <p:nvSpPr>
          <p:cNvPr id="15" name="Text Box 50"/>
          <p:cNvSpPr txBox="1">
            <a:spLocks noChangeArrowheads="1"/>
          </p:cNvSpPr>
          <p:nvPr/>
        </p:nvSpPr>
        <p:spPr bwMode="auto">
          <a:xfrm>
            <a:off x="2786050" y="5845194"/>
            <a:ext cx="2000250" cy="369888"/>
          </a:xfrm>
          <a:prstGeom prst="rect">
            <a:avLst/>
          </a:prstGeom>
          <a:noFill/>
          <a:ln w="9525" algn="ctr">
            <a:noFill/>
            <a:miter lim="800000"/>
            <a:headEnd/>
            <a:tailEnd/>
          </a:ln>
        </p:spPr>
        <p:txBody>
          <a:bodyPr lIns="0" tIns="0" rIns="0" bIns="0">
            <a:spAutoFit/>
          </a:bodyPr>
          <a:lstStyle/>
          <a:p>
            <a:pPr>
              <a:spcBef>
                <a:spcPct val="50000"/>
              </a:spcBef>
              <a:defRPr/>
            </a:pPr>
            <a:r>
              <a:rPr lang="en-US" sz="2400" b="1" dirty="0" smtClean="0">
                <a:solidFill>
                  <a:srgbClr val="FF6600"/>
                </a:solidFill>
                <a:latin typeface="Helvetica"/>
              </a:rPr>
              <a:t> locals</a:t>
            </a:r>
            <a:endParaRPr kumimoji="1" lang="en-US" altLang="zh-CN" sz="2400" b="1" dirty="0">
              <a:solidFill>
                <a:srgbClr val="FF6600"/>
              </a:solidFill>
              <a:latin typeface="Helvetica"/>
              <a:ea typeface="宋体" pitchFamily="2" charset="-122"/>
            </a:endParaRPr>
          </a:p>
        </p:txBody>
      </p:sp>
      <p:pic>
        <p:nvPicPr>
          <p:cNvPr id="16" name="图片 15" descr="estanteria-libros-arbol-muebles-modernos-ahoramas-reformas-interiorismo.jpg"/>
          <p:cNvPicPr>
            <a:picLocks noChangeAspect="1"/>
          </p:cNvPicPr>
          <p:nvPr/>
        </p:nvPicPr>
        <p:blipFill>
          <a:blip r:embed="rId4"/>
          <a:srcRect l="16666" r="16667"/>
          <a:stretch>
            <a:fillRect/>
          </a:stretch>
        </p:blipFill>
        <p:spPr>
          <a:xfrm>
            <a:off x="6975902" y="3234523"/>
            <a:ext cx="2034679" cy="30519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P spid="22" grpId="0" autoUpdateAnimBg="0"/>
      <p:bldP spid="23" grpId="0" autoUpdateAnimBg="0"/>
      <p:bldP spid="11" grpId="0" autoUpdateAnimBg="0"/>
      <p:bldP spid="13" grpId="0" autoUpdateAnimBg="0"/>
      <p:bldP spid="14" grpId="0" autoUpdateAnimBg="0"/>
      <p:bldP spid="1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hlinkClick r:id="rId3" action="ppaction://hlinksldjump"/>
          </p:cNvPr>
          <p:cNvSpPr txBox="1"/>
          <p:nvPr/>
        </p:nvSpPr>
        <p:spPr>
          <a:xfrm>
            <a:off x="4071934" y="5704255"/>
            <a:ext cx="2015084" cy="492443"/>
          </a:xfrm>
          <a:prstGeom prst="rect">
            <a:avLst/>
          </a:prstGeom>
          <a:noFill/>
          <a:effectLst>
            <a:reflection blurRad="6350" stA="50000" endA="300" endPos="90000" dir="5400000" sy="-100000" algn="bl" rotWithShape="0"/>
          </a:effectLst>
        </p:spPr>
        <p:txBody>
          <a:bodyPr wrap="square" rtlCol="0">
            <a:spAutoFit/>
          </a:bodyPr>
          <a:lstStyle/>
          <a:p>
            <a:r>
              <a:rPr lang="en-US" altLang="zh-CN" sz="2600" dirty="0" smtClean="0">
                <a:solidFill>
                  <a:schemeClr val="accent1">
                    <a:lumMod val="75000"/>
                  </a:schemeClr>
                </a:solidFill>
                <a:latin typeface="Haettenschweiler" pitchFamily="34" charset="0"/>
                <a:ea typeface="Cambria Math" pitchFamily="-112" charset="0"/>
                <a:cs typeface="Arial" pitchFamily="-112" charset="0"/>
              </a:rPr>
              <a:t>Video Watching</a:t>
            </a:r>
            <a:endParaRPr lang="zh-CN" altLang="en-US" sz="2600" dirty="0" smtClean="0">
              <a:solidFill>
                <a:schemeClr val="accent1">
                  <a:lumMod val="75000"/>
                </a:schemeClr>
              </a:solidFill>
              <a:latin typeface="Haettenschweiler" pitchFamily="34" charset="0"/>
              <a:ea typeface="Cambria Math" pitchFamily="-112" charset="0"/>
              <a:cs typeface="Arial" pitchFamily="-112" charset="0"/>
            </a:endParaRPr>
          </a:p>
        </p:txBody>
      </p:sp>
      <p:pic>
        <p:nvPicPr>
          <p:cNvPr id="1036" name="Picture 12">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29322" y="5585444"/>
            <a:ext cx="878346" cy="915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6" name="组合 15"/>
          <p:cNvGrpSpPr/>
          <p:nvPr/>
        </p:nvGrpSpPr>
        <p:grpSpPr>
          <a:xfrm>
            <a:off x="563962" y="1643050"/>
            <a:ext cx="8080004" cy="2652272"/>
            <a:chOff x="563962" y="1643050"/>
            <a:chExt cx="8080004" cy="2240271"/>
          </a:xfrm>
        </p:grpSpPr>
        <p:sp>
          <p:nvSpPr>
            <p:cNvPr id="9" name="TextBox 8"/>
            <p:cNvSpPr txBox="1"/>
            <p:nvPr/>
          </p:nvSpPr>
          <p:spPr>
            <a:xfrm>
              <a:off x="563962" y="1643050"/>
              <a:ext cx="8080004" cy="1029252"/>
            </a:xfrm>
            <a:prstGeom prst="rect">
              <a:avLst/>
            </a:prstGeom>
            <a:noFill/>
          </p:spPr>
          <p:txBody>
            <a:bodyPr wrap="square" rtlCol="0">
              <a:spAutoFit/>
            </a:bodyPr>
            <a:lstStyle/>
            <a:p>
              <a:pPr marL="363538" indent="-363538" eaLnBrk="0" hangingPunct="0">
                <a:lnSpc>
                  <a:spcPct val="150000"/>
                </a:lnSpc>
              </a:pPr>
              <a:r>
                <a:rPr lang="en-US" altLang="zh-CN" sz="2600" dirty="0" smtClean="0">
                  <a:latin typeface="Helvetica" pitchFamily="34" charset="0"/>
                  <a:ea typeface="Cambria Math" pitchFamily="-112" charset="0"/>
                  <a:cs typeface="Arial" pitchFamily="-112" charset="0"/>
                </a:rPr>
                <a:t>1. What do many people dream of according to the video clip?</a:t>
              </a:r>
            </a:p>
          </p:txBody>
        </p:sp>
        <p:pic>
          <p:nvPicPr>
            <p:cNvPr id="1031" name="Picture 7">
              <a:hlinkClick r:id="rId5" action="ppaction://hlinksldjump"/>
            </p:cNvPr>
            <p:cNvPicPr>
              <a:picLocks noChangeAspect="1" noChangeArrowheads="1"/>
            </p:cNvPicPr>
            <p:nvPr/>
          </p:nvPicPr>
          <p:blipFill>
            <a:blip r:embed="rId6">
              <a:extLst>
                <a:ext uri="{BEBA8EAE-BF5A-486C-A8C5-ECC9F3942E4B}">
                  <a14:imgProps xmlns:a14="http://schemas.microsoft.com/office/drawing/2010/main" xmlns="">
                    <a14:imgLayer r:embed="rId7">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7333931" y="2150060"/>
              <a:ext cx="952275" cy="7601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a:hlinkClick r:id="rId5" action="ppaction://hlinksldjump"/>
            </p:cNvPr>
            <p:cNvSpPr txBox="1"/>
            <p:nvPr/>
          </p:nvSpPr>
          <p:spPr>
            <a:xfrm>
              <a:off x="7470812" y="2326562"/>
              <a:ext cx="887402" cy="369332"/>
            </a:xfrm>
            <a:prstGeom prst="rect">
              <a:avLst/>
            </a:prstGeom>
            <a:noFill/>
          </p:spPr>
          <p:txBody>
            <a:bodyPr wrap="square" rtlCol="0">
              <a:spAutoFit/>
            </a:bodyPr>
            <a:lstStyle/>
            <a:p>
              <a:r>
                <a:rPr lang="en-US" altLang="zh-CN"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b="1" dirty="0">
                <a:solidFill>
                  <a:srgbClr val="FF6600"/>
                </a:solidFill>
                <a:effectLst>
                  <a:outerShdw blurRad="38100" dist="38100" dir="2700000" algn="tl">
                    <a:srgbClr val="000000">
                      <a:alpha val="43137"/>
                    </a:srgbClr>
                  </a:outerShdw>
                </a:effectLst>
                <a:latin typeface="Tempus Sans ITC" pitchFamily="82" charset="0"/>
              </a:endParaRPr>
            </a:p>
          </p:txBody>
        </p:sp>
        <p:pic>
          <p:nvPicPr>
            <p:cNvPr id="19" name="Picture 7">
              <a:hlinkClick r:id="rId8" action="ppaction://hlinksldjump"/>
            </p:cNvPr>
            <p:cNvPicPr>
              <a:picLocks noChangeAspect="1" noChangeArrowheads="1"/>
            </p:cNvPicPr>
            <p:nvPr/>
          </p:nvPicPr>
          <p:blipFill>
            <a:blip r:embed="rId6">
              <a:extLst>
                <a:ext uri="{BEBA8EAE-BF5A-486C-A8C5-ECC9F3942E4B}">
                  <a14:imgProps xmlns:a14="http://schemas.microsoft.com/office/drawing/2010/main" xmlns="">
                    <a14:imgLayer r:embed="rId7">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7334501" y="3091232"/>
              <a:ext cx="952275" cy="7920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a:hlinkClick r:id="rId8" action="ppaction://hlinksldjump"/>
            </p:cNvPr>
            <p:cNvSpPr txBox="1"/>
            <p:nvPr/>
          </p:nvSpPr>
          <p:spPr>
            <a:xfrm>
              <a:off x="7475845" y="3325308"/>
              <a:ext cx="611393" cy="369332"/>
            </a:xfrm>
            <a:prstGeom prst="rect">
              <a:avLst/>
            </a:prstGeom>
            <a:noFill/>
          </p:spPr>
          <p:txBody>
            <a:bodyPr wrap="square" rtlCol="0">
              <a:spAutoFit/>
            </a:bodyPr>
            <a:lstStyle/>
            <a:p>
              <a:r>
                <a:rPr lang="en-US" altLang="zh-CN"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b="1" dirty="0">
                <a:solidFill>
                  <a:srgbClr val="FF6600"/>
                </a:solidFill>
                <a:effectLst>
                  <a:outerShdw blurRad="38100" dist="38100" dir="2700000" algn="tl">
                    <a:srgbClr val="000000">
                      <a:alpha val="43137"/>
                    </a:srgbClr>
                  </a:outerShdw>
                </a:effectLst>
                <a:latin typeface="Tempus Sans ITC" pitchFamily="82" charset="0"/>
              </a:endParaRPr>
            </a:p>
          </p:txBody>
        </p:sp>
        <p:sp>
          <p:nvSpPr>
            <p:cNvPr id="34" name="TextBox 33"/>
            <p:cNvSpPr txBox="1"/>
            <p:nvPr/>
          </p:nvSpPr>
          <p:spPr>
            <a:xfrm>
              <a:off x="600978" y="2881462"/>
              <a:ext cx="7979060" cy="584925"/>
            </a:xfrm>
            <a:prstGeom prst="rect">
              <a:avLst/>
            </a:prstGeom>
            <a:noFill/>
          </p:spPr>
          <p:txBody>
            <a:bodyPr wrap="square" rtlCol="0">
              <a:spAutoFit/>
            </a:bodyPr>
            <a:lstStyle/>
            <a:p>
              <a:pPr marL="514350" indent="-514350" eaLnBrk="0" hangingPunct="0">
                <a:lnSpc>
                  <a:spcPct val="150000"/>
                </a:lnSpc>
              </a:pPr>
              <a:r>
                <a:rPr lang="en-US" altLang="zh-CN" sz="2600" dirty="0" smtClean="0">
                  <a:latin typeface="Helvetica" pitchFamily="34" charset="0"/>
                  <a:ea typeface="Cambria Math" pitchFamily="-112" charset="0"/>
                  <a:cs typeface="Arial" pitchFamily="-112" charset="0"/>
                </a:rPr>
                <a:t>2. What did the young Chinese man do?</a:t>
              </a:r>
              <a:endParaRPr lang="en-US" altLang="zh-CN" sz="2600" dirty="0">
                <a:latin typeface="Helvetica" pitchFamily="34" charset="0"/>
                <a:ea typeface="Cambria Math" pitchFamily="-112" charset="0"/>
                <a:cs typeface="Arial" pitchFamily="-112" charset="0"/>
              </a:endParaRPr>
            </a:p>
          </p:txBody>
        </p:sp>
      </p:grpSp>
      <p:pic>
        <p:nvPicPr>
          <p:cNvPr id="1026" name="Picture 2" descr="H:\2015年修改\图片1.jpg"/>
          <p:cNvPicPr>
            <a:picLocks noChangeAspect="1" noChangeArrowheads="1"/>
          </p:cNvPicPr>
          <p:nvPr/>
        </p:nvPicPr>
        <p:blipFill>
          <a:blip r:embed="rId9"/>
          <a:srcRect l="776"/>
          <a:stretch>
            <a:fillRect/>
          </a:stretch>
        </p:blipFill>
        <p:spPr bwMode="auto">
          <a:xfrm>
            <a:off x="0" y="0"/>
            <a:ext cx="9135137" cy="1212850"/>
          </a:xfrm>
          <a:prstGeom prst="rect">
            <a:avLst/>
          </a:prstGeom>
          <a:noFill/>
        </p:spPr>
      </p:pic>
      <p:pic>
        <p:nvPicPr>
          <p:cNvPr id="15" name="Picture 4">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600978" y="4357694"/>
            <a:ext cx="7979060" cy="692497"/>
          </a:xfrm>
          <a:prstGeom prst="rect">
            <a:avLst/>
          </a:prstGeom>
          <a:noFill/>
        </p:spPr>
        <p:txBody>
          <a:bodyPr wrap="square" rtlCol="0">
            <a:spAutoFit/>
          </a:bodyPr>
          <a:lstStyle/>
          <a:p>
            <a:pPr marL="514350" indent="-514350" eaLnBrk="0" hangingPunct="0">
              <a:lnSpc>
                <a:spcPct val="150000"/>
              </a:lnSpc>
            </a:pPr>
            <a:r>
              <a:rPr lang="en-US" altLang="zh-CN" sz="2600" dirty="0" smtClean="0">
                <a:latin typeface="Helvetica" pitchFamily="34" charset="0"/>
                <a:ea typeface="Cambria Math" pitchFamily="-112" charset="0"/>
                <a:cs typeface="Arial" pitchFamily="-112" charset="0"/>
              </a:rPr>
              <a:t>3. How has he benefited from the experience?</a:t>
            </a:r>
            <a:endParaRPr lang="en-US" altLang="zh-CN" sz="2600" dirty="0">
              <a:latin typeface="Helvetica" pitchFamily="34" charset="0"/>
              <a:ea typeface="Cambria Math" pitchFamily="-112" charset="0"/>
              <a:cs typeface="Arial" pitchFamily="-112" charset="0"/>
            </a:endParaRPr>
          </a:p>
        </p:txBody>
      </p:sp>
      <p:pic>
        <p:nvPicPr>
          <p:cNvPr id="14" name="Picture 7">
            <a:hlinkClick r:id="rId8" action="ppaction://hlinksldjump"/>
          </p:cNvPr>
          <p:cNvPicPr>
            <a:picLocks noChangeAspect="1" noChangeArrowheads="1"/>
          </p:cNvPicPr>
          <p:nvPr/>
        </p:nvPicPr>
        <p:blipFill>
          <a:blip r:embed="rId6">
            <a:extLst>
              <a:ext uri="{BEBA8EAE-BF5A-486C-A8C5-ECC9F3942E4B}">
                <a14:imgProps xmlns:a14="http://schemas.microsoft.com/office/drawing/2010/main" xmlns="">
                  <a14:imgLayer r:embed="rId7">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7405939" y="5063010"/>
            <a:ext cx="952275" cy="9377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a:hlinkClick r:id="rId12" action="ppaction://hlinksldjump"/>
          </p:cNvPr>
          <p:cNvSpPr txBox="1"/>
          <p:nvPr/>
        </p:nvSpPr>
        <p:spPr>
          <a:xfrm>
            <a:off x="7547283" y="5318762"/>
            <a:ext cx="611393" cy="437255"/>
          </a:xfrm>
          <a:prstGeom prst="rect">
            <a:avLst/>
          </a:prstGeom>
          <a:noFill/>
        </p:spPr>
        <p:txBody>
          <a:bodyPr wrap="square" rtlCol="0">
            <a:spAutoFit/>
          </a:bodyPr>
          <a:lstStyle/>
          <a:p>
            <a:r>
              <a:rPr lang="en-US" altLang="zh-CN"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b="1" dirty="0">
              <a:solidFill>
                <a:srgbClr val="FF6600"/>
              </a:solidFill>
              <a:effectLst>
                <a:outerShdw blurRad="38100" dist="38100" dir="2700000" algn="tl">
                  <a:srgbClr val="000000">
                    <a:alpha val="43137"/>
                  </a:srgbClr>
                </a:outerShdw>
              </a:effectLst>
              <a:latin typeface="Tempus Sans ITC" pitchFamily="82"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67290" y="2018660"/>
            <a:ext cx="5947850" cy="4413516"/>
          </a:xfrm>
          <a:prstGeom prst="rect">
            <a:avLst/>
          </a:prstGeom>
          <a:noFill/>
        </p:spPr>
        <p:txBody>
          <a:bodyPr wrap="square" rtlCol="0">
            <a:spAutoFit/>
          </a:bodyPr>
          <a:lstStyle/>
          <a:p>
            <a:pPr algn="just">
              <a:lnSpc>
                <a:spcPct val="130000"/>
              </a:lnSpc>
              <a:spcBef>
                <a:spcPts val="600"/>
              </a:spcBef>
              <a:defRPr/>
            </a:pPr>
            <a:r>
              <a:rPr lang="en-US" altLang="zh-CN" sz="2400" dirty="0" smtClean="0">
                <a:latin typeface="Helvetica"/>
              </a:rPr>
              <a:t>But you have to be careful not to endanger yourself by throwing _______to the wind. _______________, close your eyes and leap in! Everything that happens to you will ________you in some way. Don’t ever let a lack of companionship _________you from doing traveling solo because traveling solo is a blessing overall.</a:t>
            </a:r>
          </a:p>
        </p:txBody>
      </p:sp>
      <p:sp>
        <p:nvSpPr>
          <p:cNvPr id="20" name="Text Box 50"/>
          <p:cNvSpPr txBox="1">
            <a:spLocks noChangeArrowheads="1"/>
          </p:cNvSpPr>
          <p:nvPr/>
        </p:nvSpPr>
        <p:spPr bwMode="auto">
          <a:xfrm>
            <a:off x="913248" y="3071810"/>
            <a:ext cx="3213504"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sz="2400" b="1" dirty="0" smtClean="0">
                <a:solidFill>
                  <a:srgbClr val="FF6600"/>
                </a:solidFill>
                <a:latin typeface="Helvetica"/>
              </a:rPr>
              <a:t>Open your mind</a:t>
            </a:r>
            <a:endParaRPr kumimoji="1" lang="en-US" altLang="zh-CN" sz="2400" b="1" dirty="0">
              <a:solidFill>
                <a:srgbClr val="FF6600"/>
              </a:solidFill>
              <a:latin typeface="Helvetica"/>
              <a:ea typeface="宋体" pitchFamily="2" charset="-122"/>
            </a:endParaRPr>
          </a:p>
        </p:txBody>
      </p:sp>
      <p:sp>
        <p:nvSpPr>
          <p:cNvPr id="21" name="Text Box 50"/>
          <p:cNvSpPr txBox="1">
            <a:spLocks noChangeArrowheads="1"/>
          </p:cNvSpPr>
          <p:nvPr/>
        </p:nvSpPr>
        <p:spPr bwMode="auto">
          <a:xfrm>
            <a:off x="1464457" y="4059800"/>
            <a:ext cx="1250155"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FF6600"/>
                </a:solidFill>
                <a:latin typeface="Helvetica"/>
                <a:ea typeface="宋体" pitchFamily="2" charset="-122"/>
              </a:rPr>
              <a:t> </a:t>
            </a:r>
            <a:r>
              <a:rPr lang="en-US" sz="2400" b="1" dirty="0" smtClean="0">
                <a:solidFill>
                  <a:srgbClr val="FF6600"/>
                </a:solidFill>
                <a:latin typeface="Helvetica"/>
              </a:rPr>
              <a:t>benefit</a:t>
            </a:r>
            <a:endParaRPr kumimoji="1" lang="en-US" altLang="zh-CN" sz="2400" b="1" dirty="0">
              <a:solidFill>
                <a:srgbClr val="FF6600"/>
              </a:solidFill>
              <a:latin typeface="Helvetica"/>
              <a:ea typeface="宋体" pitchFamily="2" charset="-122"/>
            </a:endParaRPr>
          </a:p>
        </p:txBody>
      </p:sp>
      <p:sp>
        <p:nvSpPr>
          <p:cNvPr id="22" name="Text Box 50"/>
          <p:cNvSpPr txBox="1">
            <a:spLocks noChangeArrowheads="1"/>
          </p:cNvSpPr>
          <p:nvPr/>
        </p:nvSpPr>
        <p:spPr bwMode="auto">
          <a:xfrm>
            <a:off x="857224" y="4988494"/>
            <a:ext cx="1518694" cy="369332"/>
          </a:xfrm>
          <a:prstGeom prst="rect">
            <a:avLst/>
          </a:prstGeom>
          <a:noFill/>
          <a:ln w="9525" algn="ctr">
            <a:noFill/>
            <a:miter lim="800000"/>
            <a:headEnd/>
            <a:tailEnd/>
          </a:ln>
        </p:spPr>
        <p:txBody>
          <a:bodyPr wrap="square" lIns="0" tIns="0" rIns="0" bIns="0">
            <a:spAutoFit/>
          </a:bodyPr>
          <a:lstStyle/>
          <a:p>
            <a:pPr>
              <a:spcBef>
                <a:spcPct val="50000"/>
              </a:spcBef>
              <a:defRPr/>
            </a:pPr>
            <a:r>
              <a:rPr lang="en-US" sz="2400" b="1" dirty="0" smtClean="0">
                <a:solidFill>
                  <a:srgbClr val="FF6600"/>
                </a:solidFill>
                <a:latin typeface="Helvetica"/>
              </a:rPr>
              <a:t>constrain</a:t>
            </a:r>
            <a:endParaRPr kumimoji="1" lang="en-US" altLang="zh-CN" sz="2400" b="1" dirty="0">
              <a:solidFill>
                <a:srgbClr val="FF6600"/>
              </a:solidFill>
              <a:latin typeface="Helvetica"/>
              <a:ea typeface="宋体" pitchFamily="2" charset="-122"/>
            </a:endParaRPr>
          </a:p>
        </p:txBody>
      </p:sp>
      <p:pic>
        <p:nvPicPr>
          <p:cNvPr id="18" name="Picture 2" descr="H:\2015年修改\图片7.jpg"/>
          <p:cNvPicPr>
            <a:picLocks noChangeAspect="1" noChangeArrowheads="1"/>
          </p:cNvPicPr>
          <p:nvPr/>
        </p:nvPicPr>
        <p:blipFill>
          <a:blip r:embed="rId3"/>
          <a:srcRect l="941"/>
          <a:stretch>
            <a:fillRect/>
          </a:stretch>
        </p:blipFill>
        <p:spPr bwMode="auto">
          <a:xfrm>
            <a:off x="-31" y="-24"/>
            <a:ext cx="7000923" cy="1225550"/>
          </a:xfrm>
          <a:prstGeom prst="rect">
            <a:avLst/>
          </a:prstGeom>
          <a:noFill/>
        </p:spPr>
      </p:pic>
      <p:pic>
        <p:nvPicPr>
          <p:cNvPr id="19" name="Picture 4">
            <a:hlinkClick r:id="rId4" action="ppaction://hlinksldjump"/>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 name="Text Box 50"/>
          <p:cNvSpPr txBox="1">
            <a:spLocks noChangeArrowheads="1"/>
          </p:cNvSpPr>
          <p:nvPr/>
        </p:nvSpPr>
        <p:spPr bwMode="auto">
          <a:xfrm>
            <a:off x="3714758" y="2571744"/>
            <a:ext cx="2000250" cy="369888"/>
          </a:xfrm>
          <a:prstGeom prst="rect">
            <a:avLst/>
          </a:prstGeom>
          <a:noFill/>
          <a:ln w="9525" algn="ctr">
            <a:noFill/>
            <a:miter lim="800000"/>
            <a:headEnd/>
            <a:tailEnd/>
          </a:ln>
        </p:spPr>
        <p:txBody>
          <a:bodyPr lIns="0" tIns="0" rIns="0" bIns="0">
            <a:spAutoFit/>
          </a:bodyPr>
          <a:lstStyle/>
          <a:p>
            <a:pPr>
              <a:spcBef>
                <a:spcPct val="50000"/>
              </a:spcBef>
              <a:defRPr/>
            </a:pPr>
            <a:r>
              <a:rPr lang="en-US" sz="2400" b="1" dirty="0" smtClean="0">
                <a:solidFill>
                  <a:srgbClr val="FF6600"/>
                </a:solidFill>
                <a:latin typeface="Helvetica"/>
              </a:rPr>
              <a:t> caution</a:t>
            </a:r>
            <a:endParaRPr kumimoji="1" lang="en-US" altLang="zh-CN" sz="2400" b="1" dirty="0">
              <a:solidFill>
                <a:srgbClr val="FF6600"/>
              </a:solidFill>
              <a:latin typeface="Helvetica"/>
              <a:ea typeface="宋体" pitchFamily="2" charset="-122"/>
            </a:endParaRPr>
          </a:p>
        </p:txBody>
      </p:sp>
      <p:pic>
        <p:nvPicPr>
          <p:cNvPr id="10" name="图片 9" descr="estanteria-libros-arbol-muebles-modernos-ahoramas-reformas-interiorismo.jpg"/>
          <p:cNvPicPr>
            <a:picLocks noChangeAspect="1"/>
          </p:cNvPicPr>
          <p:nvPr/>
        </p:nvPicPr>
        <p:blipFill>
          <a:blip r:embed="rId6"/>
          <a:srcRect l="16666" r="16667"/>
          <a:stretch>
            <a:fillRect/>
          </a:stretch>
        </p:blipFill>
        <p:spPr>
          <a:xfrm>
            <a:off x="6715140" y="2727318"/>
            <a:ext cx="2229942" cy="3344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P spid="22" grpId="0" autoUpdateAnimBg="0"/>
      <p:bldP spid="25"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428625" y="1467380"/>
          <a:ext cx="8286808" cy="4861295"/>
        </p:xfrm>
        <a:graphic>
          <a:graphicData uri="http://schemas.openxmlformats.org/drawingml/2006/table">
            <a:tbl>
              <a:tblPr firstRow="1" bandRow="1">
                <a:tableStyleId>{93296810-A885-4BE3-A3E7-6D5BEEA58F35}</a:tableStyleId>
              </a:tblPr>
              <a:tblGrid>
                <a:gridCol w="5286383"/>
                <a:gridCol w="3000425"/>
              </a:tblGrid>
              <a:tr h="839694">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4325">
                <a:tc>
                  <a:txBody>
                    <a:bodyPr/>
                    <a:lstStyle/>
                    <a:p>
                      <a:pPr algn="l"/>
                      <a:r>
                        <a:rPr lang="en-US" altLang="zh-CN" sz="2400" kern="1200" dirty="0" smtClean="0">
                          <a:solidFill>
                            <a:schemeClr val="dk1"/>
                          </a:solidFill>
                          <a:latin typeface="Helvetica"/>
                          <a:ea typeface="+mn-ea"/>
                          <a:cs typeface="+mn-cs"/>
                        </a:rPr>
                        <a:t>1. take </a:t>
                      </a:r>
                      <a:r>
                        <a:rPr lang="en-US" altLang="zh-CN" sz="2400" kern="1200" dirty="0" err="1" smtClean="0">
                          <a:solidFill>
                            <a:schemeClr val="dk1"/>
                          </a:solidFill>
                          <a:latin typeface="Helvetica"/>
                          <a:ea typeface="+mn-ea"/>
                          <a:cs typeface="+mn-cs"/>
                        </a:rPr>
                        <a:t>sth</a:t>
                      </a:r>
                      <a:r>
                        <a:rPr lang="en-US" altLang="zh-CN" sz="2400" kern="1200" dirty="0" smtClean="0">
                          <a:solidFill>
                            <a:schemeClr val="dk1"/>
                          </a:solidFill>
                          <a:latin typeface="Helvetica"/>
                          <a:ea typeface="+mn-ea"/>
                          <a:cs typeface="+mn-cs"/>
                        </a:rPr>
                        <a:t>.</a:t>
                      </a:r>
                      <a:r>
                        <a:rPr lang="en-US" altLang="zh-CN" sz="2400" kern="1200" baseline="0" dirty="0" smtClean="0">
                          <a:solidFill>
                            <a:schemeClr val="dk1"/>
                          </a:solidFill>
                          <a:latin typeface="Helvetica"/>
                          <a:ea typeface="+mn-ea"/>
                          <a:cs typeface="+mn-cs"/>
                        </a:rPr>
                        <a:t> off</a:t>
                      </a:r>
                      <a:endParaRPr lang="zh-CN" altLang="en-US" sz="2400" kern="1200" dirty="0">
                        <a:solidFill>
                          <a:schemeClr val="dk1"/>
                        </a:solidFill>
                        <a:latin typeface="Helvetica"/>
                        <a:ea typeface="+mn-ea"/>
                        <a:cs typeface="+mn-cs"/>
                      </a:endParaRPr>
                    </a:p>
                  </a:txBody>
                  <a:tcPr/>
                </a:tc>
                <a:tc>
                  <a:txBody>
                    <a:bodyPr/>
                    <a:lstStyle/>
                    <a:p>
                      <a:pPr algn="l"/>
                      <a:r>
                        <a:rPr lang="zh-CN" altLang="en-US" sz="2400" b="0" dirty="0" smtClean="0">
                          <a:latin typeface="华文楷体" pitchFamily="2" charset="-122"/>
                          <a:ea typeface="华文楷体" pitchFamily="2" charset="-122"/>
                        </a:rPr>
                        <a:t> 休假</a:t>
                      </a:r>
                    </a:p>
                  </a:txBody>
                  <a:tcPr/>
                </a:tc>
              </a:tr>
              <a:tr h="4343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Helvetica"/>
                        </a:rPr>
                        <a:t>2. license to do </a:t>
                      </a:r>
                      <a:r>
                        <a:rPr lang="en-US" altLang="zh-CN" sz="2400" dirty="0" err="1" smtClean="0">
                          <a:latin typeface="Helvetica"/>
                        </a:rPr>
                        <a:t>sth</a:t>
                      </a:r>
                      <a:r>
                        <a:rPr lang="en-US" altLang="zh-CN" sz="2400" dirty="0" smtClean="0">
                          <a:latin typeface="Helvetica"/>
                        </a:rPr>
                        <a:t>.</a:t>
                      </a:r>
                    </a:p>
                  </a:txBody>
                  <a:tcPr/>
                </a:tc>
                <a:tc>
                  <a:txBody>
                    <a:bodyPr/>
                    <a:lstStyle/>
                    <a:p>
                      <a:pPr algn="l"/>
                      <a:r>
                        <a:rPr lang="zh-CN" altLang="en-US" sz="2400" b="0" dirty="0" smtClean="0">
                          <a:latin typeface="华文楷体" pitchFamily="2" charset="-122"/>
                          <a:ea typeface="华文楷体" pitchFamily="2" charset="-122"/>
                        </a:rPr>
                        <a:t> 对做坏事的放纵</a:t>
                      </a:r>
                    </a:p>
                  </a:txBody>
                  <a:tcPr/>
                </a:tc>
              </a:tr>
              <a:tr h="504712">
                <a:tc>
                  <a:txBody>
                    <a:bodyPr/>
                    <a:lstStyle/>
                    <a:p>
                      <a:pPr marL="363538" marR="0" indent="-363538" algn="l"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Helvetica"/>
                        </a:rPr>
                        <a:t>3. safeguard</a:t>
                      </a:r>
                      <a:r>
                        <a:rPr lang="en-US" altLang="zh-CN" sz="2400" baseline="0" dirty="0" smtClean="0">
                          <a:latin typeface="Helvetica"/>
                        </a:rPr>
                        <a:t> sb./</a:t>
                      </a:r>
                      <a:r>
                        <a:rPr lang="en-US" altLang="zh-CN" sz="2400" baseline="0" dirty="0" err="1" smtClean="0">
                          <a:latin typeface="Helvetica"/>
                        </a:rPr>
                        <a:t>sth</a:t>
                      </a:r>
                      <a:r>
                        <a:rPr lang="en-US" altLang="zh-CN" sz="2400" baseline="0" dirty="0" smtClean="0">
                          <a:latin typeface="Helvetica"/>
                        </a:rPr>
                        <a:t>. from/against </a:t>
                      </a:r>
                      <a:r>
                        <a:rPr lang="en-US" altLang="zh-CN" sz="2400" baseline="0" dirty="0" err="1" smtClean="0">
                          <a:latin typeface="Helvetica"/>
                        </a:rPr>
                        <a:t>sth</a:t>
                      </a:r>
                      <a:r>
                        <a:rPr lang="en-US" altLang="zh-CN" sz="2400" baseline="0" dirty="0" smtClean="0">
                          <a:latin typeface="Helvetica"/>
                        </a:rPr>
                        <a:t>.</a:t>
                      </a:r>
                      <a:endParaRPr lang="en-US" altLang="zh-CN" sz="2400" dirty="0" smtClean="0">
                        <a:latin typeface="Helvetica"/>
                      </a:endParaRPr>
                    </a:p>
                  </a:txBody>
                  <a:tcPr/>
                </a:tc>
                <a:tc>
                  <a:txBody>
                    <a:bodyPr/>
                    <a:lstStyle/>
                    <a:p>
                      <a:pPr algn="l"/>
                      <a:r>
                        <a:rPr lang="zh-CN" altLang="en-US" sz="2400" b="0" dirty="0" smtClean="0">
                          <a:latin typeface="华文楷体" pitchFamily="2" charset="-122"/>
                          <a:ea typeface="华文楷体" pitchFamily="2" charset="-122"/>
                        </a:rPr>
                        <a:t> 保护使免遭</a:t>
                      </a:r>
                      <a:r>
                        <a:rPr lang="en-US" altLang="zh-CN" sz="2400" b="0" dirty="0" smtClean="0">
                          <a:latin typeface="华文楷体" pitchFamily="2" charset="-122"/>
                          <a:ea typeface="华文楷体" pitchFamily="2" charset="-122"/>
                        </a:rPr>
                        <a:t>...</a:t>
                      </a:r>
                      <a:endParaRPr lang="zh-CN" altLang="en-US" sz="2400" b="0" dirty="0" smtClean="0">
                        <a:latin typeface="华文楷体" pitchFamily="2" charset="-122"/>
                        <a:ea typeface="华文楷体" pitchFamily="2" charset="-122"/>
                      </a:endParaRPr>
                    </a:p>
                  </a:txBody>
                  <a:tcPr/>
                </a:tc>
              </a:tr>
              <a:tr h="434325">
                <a:tc>
                  <a:txBody>
                    <a:bodyPr/>
                    <a:lstStyle/>
                    <a:p>
                      <a:pPr marL="363538" indent="-363538" algn="l"/>
                      <a:r>
                        <a:rPr lang="en-US" altLang="zh-CN" sz="2400" dirty="0" smtClean="0">
                          <a:latin typeface="Helvetica"/>
                        </a:rPr>
                        <a:t>4. throw / Cast caution to the wind(s)</a:t>
                      </a:r>
                    </a:p>
                  </a:txBody>
                  <a:tcPr/>
                </a:tc>
                <a:tc>
                  <a:txBody>
                    <a:bodyPr/>
                    <a:lstStyle/>
                    <a:p>
                      <a:pPr marL="446088" indent="-446088" algn="l"/>
                      <a:r>
                        <a:rPr lang="zh-CN" altLang="en-US" sz="2400" b="0" dirty="0" smtClean="0">
                          <a:latin typeface="华文楷体" pitchFamily="2" charset="-122"/>
                          <a:ea typeface="华文楷体" pitchFamily="2" charset="-122"/>
                        </a:rPr>
                        <a:t> </a:t>
                      </a:r>
                      <a:r>
                        <a:rPr lang="zh-CN" altLang="en-US" sz="2200" b="0" dirty="0" smtClean="0">
                          <a:latin typeface="华文楷体" pitchFamily="2" charset="-122"/>
                          <a:ea typeface="华文楷体" pitchFamily="2" charset="-122"/>
                        </a:rPr>
                        <a:t>不顾一切</a:t>
                      </a:r>
                      <a:r>
                        <a:rPr lang="en-US" altLang="zh-CN" sz="2200" b="0" dirty="0" smtClean="0">
                          <a:latin typeface="华文楷体" pitchFamily="2" charset="-122"/>
                          <a:ea typeface="华文楷体" pitchFamily="2" charset="-122"/>
                        </a:rPr>
                        <a:t>;</a:t>
                      </a:r>
                      <a:r>
                        <a:rPr lang="zh-CN" altLang="en-US" sz="2200" b="0" dirty="0" smtClean="0">
                          <a:latin typeface="华文楷体" pitchFamily="2" charset="-122"/>
                          <a:ea typeface="华文楷体" pitchFamily="2" charset="-122"/>
                        </a:rPr>
                        <a:t>鲁莽行事</a:t>
                      </a:r>
                    </a:p>
                  </a:txBody>
                  <a:tcPr/>
                </a:tc>
              </a:tr>
              <a:tr h="4453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Helvetica"/>
                          <a:ea typeface="+mn-ea"/>
                          <a:cs typeface="+mn-cs"/>
                        </a:rPr>
                        <a:t>5. watch one’s back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 警惕；提防</a:t>
                      </a:r>
                    </a:p>
                  </a:txBody>
                  <a:tcPr/>
                </a:tc>
              </a:tr>
              <a:tr h="4343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Helvetica"/>
                          <a:ea typeface="+mn-ea"/>
                          <a:cs typeface="+mn-cs"/>
                        </a:rPr>
                        <a:t>6. watch (out) for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 当心；密切注意</a:t>
                      </a:r>
                    </a:p>
                  </a:txBody>
                  <a:tcPr/>
                </a:tc>
              </a:tr>
              <a:tr h="5447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Helvetica"/>
                          <a:ea typeface="+mn-ea"/>
                          <a:cs typeface="+mn-cs"/>
                        </a:rPr>
                        <a:t>7. open one’s mind </a:t>
                      </a:r>
                    </a:p>
                  </a:txBody>
                  <a:tcPr/>
                </a:tc>
                <a:tc>
                  <a:txBody>
                    <a:bodyPr/>
                    <a:lstStyle/>
                    <a:p>
                      <a:pPr marL="93663" marR="0" indent="-93663"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 乐于考虑（接受）</a:t>
                      </a:r>
                    </a:p>
                  </a:txBody>
                  <a:tcPr/>
                </a:tc>
              </a:tr>
              <a:tr h="641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dk1"/>
                          </a:solidFill>
                          <a:latin typeface="Helvetica"/>
                          <a:ea typeface="+mn-ea"/>
                          <a:cs typeface="+mn-cs"/>
                        </a:rPr>
                        <a:t>8. constrain sb. from doing </a:t>
                      </a:r>
                      <a:r>
                        <a:rPr lang="en-US" altLang="zh-CN" sz="2400" kern="1200" dirty="0" err="1" smtClean="0">
                          <a:solidFill>
                            <a:schemeClr val="dk1"/>
                          </a:solidFill>
                          <a:latin typeface="Helvetica"/>
                          <a:ea typeface="+mn-ea"/>
                          <a:cs typeface="+mn-cs"/>
                        </a:rPr>
                        <a:t>sth</a:t>
                      </a:r>
                      <a:r>
                        <a:rPr lang="en-US" altLang="zh-CN" sz="2400" kern="1200" dirty="0" smtClean="0">
                          <a:solidFill>
                            <a:schemeClr val="dk1"/>
                          </a:solidFill>
                          <a:latin typeface="Helvetica"/>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 限制某人做某事</a:t>
                      </a:r>
                    </a:p>
                  </a:txBody>
                  <a:tcPr/>
                </a:tc>
              </a:tr>
            </a:tbl>
          </a:graphicData>
        </a:graphic>
      </p:graphicFrame>
      <p:pic>
        <p:nvPicPr>
          <p:cNvPr id="8194" name="Picture 2" descr="H:\2015年修改\图片8.jpg"/>
          <p:cNvPicPr>
            <a:picLocks noChangeAspect="1" noChangeArrowheads="1"/>
          </p:cNvPicPr>
          <p:nvPr/>
        </p:nvPicPr>
        <p:blipFill>
          <a:blip r:embed="rId3"/>
          <a:srcRect/>
          <a:stretch>
            <a:fillRect/>
          </a:stretch>
        </p:blipFill>
        <p:spPr bwMode="auto">
          <a:xfrm>
            <a:off x="0" y="0"/>
            <a:ext cx="7143750" cy="1225550"/>
          </a:xfrm>
          <a:prstGeom prst="rect">
            <a:avLst/>
          </a:prstGeom>
          <a:noFill/>
        </p:spPr>
      </p:pic>
      <p:pic>
        <p:nvPicPr>
          <p:cNvPr id="13" name="Picture 4">
            <a:hlinkClick r:id="rId4" action="ppaction://hlinksldjump"/>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39602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5"/>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7698" t="13989" r="727"/>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1029924" y="1428736"/>
            <a:ext cx="2541944" cy="461665"/>
          </a:xfrm>
          <a:prstGeom prst="rect">
            <a:avLst/>
          </a:prstGeom>
          <a:noFill/>
        </p:spPr>
        <p:txBody>
          <a:bodyPr wrap="square" rtlCol="0">
            <a:spAutoFit/>
          </a:bodyPr>
          <a:lstStyle/>
          <a:p>
            <a:r>
              <a:rPr lang="zh-CN" altLang="en-US" sz="2400" b="1" dirty="0" smtClean="0">
                <a:latin typeface="华文楷体" pitchFamily="2" charset="-122"/>
                <a:ea typeface="华文楷体" pitchFamily="2" charset="-122"/>
              </a:rPr>
              <a:t>休假</a:t>
            </a:r>
          </a:p>
        </p:txBody>
      </p:sp>
      <p:sp>
        <p:nvSpPr>
          <p:cNvPr id="13" name="文本框 5"/>
          <p:cNvSpPr txBox="1"/>
          <p:nvPr/>
        </p:nvSpPr>
        <p:spPr>
          <a:xfrm>
            <a:off x="928662" y="4492947"/>
            <a:ext cx="4222160"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 work too hard/take </a:t>
            </a:r>
            <a:r>
              <a:rPr kumimoji="1" lang="en-US" altLang="zh-CN" sz="2400" dirty="0" err="1" smtClean="0">
                <a:solidFill>
                  <a:schemeClr val="accent4">
                    <a:lumMod val="10000"/>
                  </a:schemeClr>
                </a:solidFill>
                <a:latin typeface="Helvetica" pitchFamily="34" charset="0"/>
              </a:rPr>
              <a:t>sth</a:t>
            </a:r>
            <a:r>
              <a:rPr kumimoji="1" lang="en-US" altLang="zh-CN" sz="2400" dirty="0" smtClean="0">
                <a:solidFill>
                  <a:schemeClr val="accent4">
                    <a:lumMod val="10000"/>
                  </a:schemeClr>
                </a:solidFill>
                <a:latin typeface="Helvetica" pitchFamily="34" charset="0"/>
              </a:rPr>
              <a:t>. off )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928662" y="5072074"/>
            <a:ext cx="8193420" cy="830997"/>
          </a:xfrm>
          <a:prstGeom prst="rect">
            <a:avLst/>
          </a:prstGeom>
          <a:noFill/>
        </p:spPr>
        <p:txBody>
          <a:bodyPr wrap="square" rtlCol="0">
            <a:spAutoFit/>
          </a:bodyPr>
          <a:lstStyle/>
          <a:p>
            <a:pPr>
              <a:spcBef>
                <a:spcPct val="50000"/>
              </a:spcBef>
              <a:defRPr/>
            </a:pPr>
            <a:r>
              <a:rPr kumimoji="1" lang="en-US" altLang="zh-CN" sz="2400" dirty="0" smtClean="0">
                <a:latin typeface="Helvetica" pitchFamily="34" charset="0"/>
              </a:rPr>
              <a:t>I think that you have worked too hard recently and really ought to </a:t>
            </a:r>
            <a:r>
              <a:rPr kumimoji="1" lang="en-US" altLang="zh-CN" sz="2400" b="1" i="1" dirty="0" smtClean="0">
                <a:solidFill>
                  <a:srgbClr val="FF6600"/>
                </a:solidFill>
                <a:latin typeface="Helvetica" pitchFamily="34" charset="0"/>
              </a:rPr>
              <a:t>take some time off</a:t>
            </a:r>
            <a:r>
              <a:rPr kumimoji="1" lang="en-US" altLang="zh-CN" sz="2400" dirty="0" smtClean="0">
                <a:latin typeface="Helvetica" pitchFamily="34" charset="0"/>
              </a:rPr>
              <a:t> for a holiday. </a:t>
            </a:r>
            <a:endParaRPr kumimoji="1" lang="en-US" altLang="zh-CN" sz="2400" dirty="0">
              <a:latin typeface="Helvetica" pitchFamily="34" charset="0"/>
            </a:endParaRPr>
          </a:p>
        </p:txBody>
      </p:sp>
      <p:sp>
        <p:nvSpPr>
          <p:cNvPr id="16" name="TextBox 15"/>
          <p:cNvSpPr txBox="1"/>
          <p:nvPr/>
        </p:nvSpPr>
        <p:spPr>
          <a:xfrm>
            <a:off x="5286380" y="1436359"/>
            <a:ext cx="3236982" cy="461665"/>
          </a:xfrm>
          <a:prstGeom prst="rect">
            <a:avLst/>
          </a:prstGeom>
          <a:noFill/>
        </p:spPr>
        <p:txBody>
          <a:bodyPr wrap="square" rtlCol="0">
            <a:spAutoFit/>
          </a:bodyPr>
          <a:lstStyle/>
          <a:p>
            <a:pPr>
              <a:spcBef>
                <a:spcPct val="50000"/>
              </a:spcBef>
              <a:defRPr/>
            </a:pPr>
            <a:r>
              <a:rPr kumimoji="1" lang="en-US" altLang="zh-CN" sz="2400" b="1" dirty="0" smtClean="0">
                <a:solidFill>
                  <a:schemeClr val="accent4">
                    <a:lumMod val="10000"/>
                  </a:schemeClr>
                </a:solidFill>
                <a:latin typeface="Helvetica" pitchFamily="34" charset="0"/>
              </a:rPr>
              <a:t>take some time off</a:t>
            </a:r>
          </a:p>
        </p:txBody>
      </p:sp>
      <p:sp>
        <p:nvSpPr>
          <p:cNvPr id="2" name="TextBox 1"/>
          <p:cNvSpPr txBox="1"/>
          <p:nvPr/>
        </p:nvSpPr>
        <p:spPr>
          <a:xfrm>
            <a:off x="3357554" y="1428736"/>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短语逆译</a:t>
            </a:r>
            <a:endParaRPr lang="zh-CN" altLang="en-US" sz="2600" dirty="0">
              <a:solidFill>
                <a:schemeClr val="accent6">
                  <a:lumMod val="50000"/>
                </a:schemeClr>
              </a:solidFill>
              <a:latin typeface="华文行楷" pitchFamily="2" charset="-122"/>
              <a:ea typeface="华文行楷" pitchFamily="2" charset="-122"/>
            </a:endParaRPr>
          </a:p>
        </p:txBody>
      </p:sp>
      <p:sp>
        <p:nvSpPr>
          <p:cNvPr id="23" name="TextBox 22"/>
          <p:cNvSpPr txBox="1"/>
          <p:nvPr/>
        </p:nvSpPr>
        <p:spPr>
          <a:xfrm>
            <a:off x="857224" y="2643182"/>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p:nvPr/>
        </p:nvSpPr>
        <p:spPr>
          <a:xfrm>
            <a:off x="857224" y="3147238"/>
            <a:ext cx="7428412" cy="830997"/>
          </a:xfrm>
          <a:prstGeom prst="rect">
            <a:avLst/>
          </a:prstGeom>
          <a:noFill/>
        </p:spPr>
        <p:txBody>
          <a:bodyPr wrap="square" rtlCol="0">
            <a:spAutoFit/>
          </a:bodyPr>
          <a:lstStyle/>
          <a:p>
            <a:r>
              <a:rPr lang="zh-CN" altLang="en-US" sz="2400" dirty="0" smtClean="0">
                <a:latin typeface="华文行楷" pitchFamily="2" charset="-122"/>
                <a:ea typeface="华文行楷" pitchFamily="2" charset="-122"/>
              </a:rPr>
              <a:t>我认为你最近工作太辛苦了，真应该抽出时间去度度假。</a:t>
            </a:r>
            <a:endParaRPr lang="zh-CN" altLang="en-US" sz="2400" dirty="0">
              <a:latin typeface="华文行楷" pitchFamily="2" charset="-122"/>
              <a:ea typeface="华文行楷" pitchFamily="2" charset="-122"/>
            </a:endParaRPr>
          </a:p>
        </p:txBody>
      </p:sp>
      <p:sp>
        <p:nvSpPr>
          <p:cNvPr id="25" name="TextBox 24"/>
          <p:cNvSpPr txBox="1"/>
          <p:nvPr/>
        </p:nvSpPr>
        <p:spPr>
          <a:xfrm>
            <a:off x="857224" y="400050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7" name="Picture 2" descr="H:\2015年修改\图片8.jpg"/>
          <p:cNvPicPr>
            <a:picLocks noChangeAspect="1" noChangeArrowheads="1"/>
          </p:cNvPicPr>
          <p:nvPr/>
        </p:nvPicPr>
        <p:blipFill>
          <a:blip r:embed="rId4"/>
          <a:srcRect/>
          <a:stretch>
            <a:fillRect/>
          </a:stretch>
        </p:blipFill>
        <p:spPr bwMode="auto">
          <a:xfrm>
            <a:off x="0" y="0"/>
            <a:ext cx="7143750" cy="1225550"/>
          </a:xfrm>
          <a:prstGeom prst="rect">
            <a:avLst/>
          </a:prstGeom>
          <a:noFill/>
        </p:spPr>
      </p:pic>
    </p:spTree>
    <p:extLst>
      <p:ext uri="{BB962C8B-B14F-4D97-AF65-F5344CB8AC3E}">
        <p14:creationId xmlns:p14="http://schemas.microsoft.com/office/powerpoint/2010/main" xmlns="" val="311154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698" t="13989" r="727"/>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744172" y="1436359"/>
            <a:ext cx="2541944" cy="461665"/>
          </a:xfrm>
          <a:prstGeom prst="rect">
            <a:avLst/>
          </a:prstGeom>
          <a:noFill/>
        </p:spPr>
        <p:txBody>
          <a:bodyPr wrap="square" rtlCol="0">
            <a:spAutoFit/>
          </a:bodyPr>
          <a:lstStyle/>
          <a:p>
            <a:r>
              <a:rPr lang="zh-CN" altLang="en-US" sz="2400" b="1" dirty="0" smtClean="0">
                <a:latin typeface="华文楷体" pitchFamily="2" charset="-122"/>
                <a:ea typeface="华文楷体" pitchFamily="2" charset="-122"/>
              </a:rPr>
              <a:t>对做坏事的放纵</a:t>
            </a:r>
            <a:endParaRPr lang="zh-CN" altLang="en-US" sz="2400" b="1" dirty="0">
              <a:latin typeface="华文楷体" pitchFamily="2" charset="-122"/>
              <a:ea typeface="华文楷体" pitchFamily="2" charset="-122"/>
            </a:endParaRPr>
          </a:p>
        </p:txBody>
      </p:sp>
      <p:sp>
        <p:nvSpPr>
          <p:cNvPr id="16" name="TextBox 15"/>
          <p:cNvSpPr txBox="1"/>
          <p:nvPr/>
        </p:nvSpPr>
        <p:spPr>
          <a:xfrm>
            <a:off x="5271362" y="1428736"/>
            <a:ext cx="4444174" cy="492443"/>
          </a:xfrm>
          <a:prstGeom prst="rect">
            <a:avLst/>
          </a:prstGeom>
          <a:noFill/>
        </p:spPr>
        <p:txBody>
          <a:bodyPr wrap="square" rtlCol="0">
            <a:spAutoFit/>
          </a:bodyPr>
          <a:lstStyle/>
          <a:p>
            <a:pPr>
              <a:spcBef>
                <a:spcPct val="50000"/>
              </a:spcBef>
              <a:defRPr/>
            </a:pPr>
            <a:r>
              <a:rPr kumimoji="1" lang="en-US" altLang="zh-CN" sz="2400" b="1" dirty="0" smtClean="0">
                <a:solidFill>
                  <a:schemeClr val="accent4">
                    <a:lumMod val="10000"/>
                  </a:schemeClr>
                </a:solidFill>
                <a:latin typeface="Helvetica" pitchFamily="34" charset="0"/>
              </a:rPr>
              <a:t>license to do </a:t>
            </a:r>
            <a:r>
              <a:rPr kumimoji="1" lang="en-US" altLang="zh-CN" sz="2400" b="1" dirty="0" err="1" smtClean="0">
                <a:solidFill>
                  <a:schemeClr val="accent4">
                    <a:lumMod val="10000"/>
                  </a:schemeClr>
                </a:solidFill>
                <a:latin typeface="Helvetica" pitchFamily="34" charset="0"/>
              </a:rPr>
              <a:t>sth</a:t>
            </a:r>
            <a:r>
              <a:rPr kumimoji="1" lang="en-US" altLang="zh-CN" sz="2600" b="1" dirty="0" smtClean="0">
                <a:solidFill>
                  <a:schemeClr val="accent4">
                    <a:lumMod val="10000"/>
                  </a:schemeClr>
                </a:solidFill>
                <a:latin typeface="Helvetica" pitchFamily="34" charset="0"/>
              </a:rPr>
              <a:t>.</a:t>
            </a:r>
          </a:p>
        </p:txBody>
      </p:sp>
      <p:sp>
        <p:nvSpPr>
          <p:cNvPr id="2" name="TextBox 1"/>
          <p:cNvSpPr txBox="1"/>
          <p:nvPr/>
        </p:nvSpPr>
        <p:spPr>
          <a:xfrm>
            <a:off x="3500430" y="1428736"/>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短语逆译</a:t>
            </a:r>
            <a:endParaRPr lang="zh-CN" altLang="en-US" sz="2600" dirty="0">
              <a:solidFill>
                <a:schemeClr val="accent6">
                  <a:lumMod val="50000"/>
                </a:schemeClr>
              </a:solidFill>
              <a:latin typeface="华文行楷" pitchFamily="2" charset="-122"/>
              <a:ea typeface="华文行楷" pitchFamily="2" charset="-122"/>
            </a:endParaRPr>
          </a:p>
        </p:txBody>
      </p:sp>
      <p:sp>
        <p:nvSpPr>
          <p:cNvPr id="20" name="文本框 5"/>
          <p:cNvSpPr txBox="1"/>
          <p:nvPr/>
        </p:nvSpPr>
        <p:spPr>
          <a:xfrm>
            <a:off x="1056444" y="4500570"/>
            <a:ext cx="5372944"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(give </a:t>
            </a:r>
            <a:r>
              <a:rPr kumimoji="1" lang="en-US" altLang="zh-CN" sz="2400" dirty="0" err="1" smtClean="0">
                <a:solidFill>
                  <a:schemeClr val="accent4">
                    <a:lumMod val="10000"/>
                  </a:schemeClr>
                </a:solidFill>
                <a:latin typeface="Helvetica" pitchFamily="34" charset="0"/>
              </a:rPr>
              <a:t>sb</a:t>
            </a:r>
            <a:r>
              <a:rPr kumimoji="1" lang="en-US" altLang="zh-CN" sz="2400" dirty="0" smtClean="0">
                <a:solidFill>
                  <a:schemeClr val="accent4">
                    <a:lumMod val="10000"/>
                  </a:schemeClr>
                </a:solidFill>
                <a:latin typeface="Helvetica" pitchFamily="34" charset="0"/>
              </a:rPr>
              <a:t>. license to do/treat </a:t>
            </a:r>
            <a:r>
              <a:rPr kumimoji="1" lang="en-US" altLang="zh-CN" sz="2400" dirty="0" err="1" smtClean="0">
                <a:solidFill>
                  <a:schemeClr val="accent4">
                    <a:lumMod val="10000"/>
                  </a:schemeClr>
                </a:solidFill>
                <a:latin typeface="Helvetica" pitchFamily="34" charset="0"/>
              </a:rPr>
              <a:t>sb</a:t>
            </a:r>
            <a:r>
              <a:rPr kumimoji="1" lang="en-US" altLang="zh-CN" sz="2400" dirty="0" smtClean="0">
                <a:solidFill>
                  <a:schemeClr val="accent4">
                    <a:lumMod val="10000"/>
                  </a:schemeClr>
                </a:solidFill>
                <a:latin typeface="Helvetica" pitchFamily="34" charset="0"/>
              </a:rPr>
              <a:t>. rudely)</a:t>
            </a:r>
            <a:endParaRPr kumimoji="1" lang="en-US" altLang="zh-CN" sz="2400" dirty="0">
              <a:solidFill>
                <a:schemeClr val="accent4">
                  <a:lumMod val="10000"/>
                </a:schemeClr>
              </a:solidFill>
              <a:latin typeface="Helvetica" pitchFamily="34" charset="0"/>
            </a:endParaRPr>
          </a:p>
        </p:txBody>
      </p:sp>
      <p:sp>
        <p:nvSpPr>
          <p:cNvPr id="21" name="TextBox 8"/>
          <p:cNvSpPr txBox="1"/>
          <p:nvPr/>
        </p:nvSpPr>
        <p:spPr>
          <a:xfrm>
            <a:off x="1079916" y="5072074"/>
            <a:ext cx="7278298" cy="946798"/>
          </a:xfrm>
          <a:prstGeom prst="rect">
            <a:avLst/>
          </a:prstGeom>
          <a:noFill/>
        </p:spPr>
        <p:txBody>
          <a:bodyPr wrap="square" rtlCol="0">
            <a:spAutoFit/>
          </a:bodyPr>
          <a:lstStyle/>
          <a:p>
            <a:pPr>
              <a:lnSpc>
                <a:spcPct val="120000"/>
              </a:lnSpc>
              <a:spcBef>
                <a:spcPct val="50000"/>
              </a:spcBef>
              <a:defRPr/>
            </a:pPr>
            <a:r>
              <a:rPr kumimoji="1" lang="en-US" altLang="zh-CN" sz="2400" dirty="0" smtClean="0">
                <a:latin typeface="Helvetica" pitchFamily="34" charset="0"/>
              </a:rPr>
              <a:t>Being angry doesn’t give you </a:t>
            </a:r>
            <a:r>
              <a:rPr kumimoji="1" lang="en-US" altLang="zh-CN" sz="2400" b="1" i="1" dirty="0" smtClean="0">
                <a:solidFill>
                  <a:srgbClr val="FF6600"/>
                </a:solidFill>
                <a:latin typeface="Helvetica" pitchFamily="34" charset="0"/>
              </a:rPr>
              <a:t>license to treat </a:t>
            </a:r>
            <a:r>
              <a:rPr kumimoji="1" lang="en-US" altLang="zh-CN" sz="2400" dirty="0" smtClean="0">
                <a:latin typeface="Helvetica" pitchFamily="34" charset="0"/>
              </a:rPr>
              <a:t>others so rudely</a:t>
            </a:r>
            <a:r>
              <a:rPr kumimoji="1" lang="en-US" altLang="zh-CN" sz="2400" dirty="0" smtClean="0">
                <a:solidFill>
                  <a:schemeClr val="accent4">
                    <a:lumMod val="10000"/>
                  </a:schemeClr>
                </a:solidFill>
              </a:rPr>
              <a:t>.</a:t>
            </a:r>
            <a:endParaRPr kumimoji="1" lang="en-US" altLang="zh-CN" sz="2400" dirty="0">
              <a:solidFill>
                <a:schemeClr val="accent4">
                  <a:lumMod val="10000"/>
                </a:schemeClr>
              </a:solidFill>
            </a:endParaRPr>
          </a:p>
        </p:txBody>
      </p:sp>
      <p:sp>
        <p:nvSpPr>
          <p:cNvPr id="22" name="TextBox 21"/>
          <p:cNvSpPr txBox="1"/>
          <p:nvPr/>
        </p:nvSpPr>
        <p:spPr>
          <a:xfrm>
            <a:off x="1000100" y="2780928"/>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短语应用</a:t>
            </a:r>
          </a:p>
        </p:txBody>
      </p:sp>
      <p:sp>
        <p:nvSpPr>
          <p:cNvPr id="24" name="TextBox 23"/>
          <p:cNvSpPr txBox="1"/>
          <p:nvPr/>
        </p:nvSpPr>
        <p:spPr>
          <a:xfrm>
            <a:off x="1000100" y="3356992"/>
            <a:ext cx="7135422" cy="461665"/>
          </a:xfrm>
          <a:prstGeom prst="rect">
            <a:avLst/>
          </a:prstGeom>
          <a:noFill/>
        </p:spPr>
        <p:txBody>
          <a:bodyPr wrap="square" rtlCol="0">
            <a:spAutoFit/>
          </a:bodyPr>
          <a:lstStyle/>
          <a:p>
            <a:r>
              <a:rPr lang="zh-CN" altLang="en-US" sz="2400" dirty="0" smtClean="0">
                <a:latin typeface="华文行楷" pitchFamily="2" charset="-122"/>
                <a:ea typeface="华文行楷" pitchFamily="2" charset="-122"/>
              </a:rPr>
              <a:t>你无权因为生气而对别人如此粗鲁。</a:t>
            </a:r>
            <a:endParaRPr lang="zh-CN" altLang="en-US" sz="2400" dirty="0">
              <a:latin typeface="华文行楷" pitchFamily="2" charset="-122"/>
              <a:ea typeface="华文行楷" pitchFamily="2" charset="-122"/>
            </a:endParaRPr>
          </a:p>
        </p:txBody>
      </p:sp>
      <p:sp>
        <p:nvSpPr>
          <p:cNvPr id="26" name="TextBox 25"/>
          <p:cNvSpPr txBox="1"/>
          <p:nvPr/>
        </p:nvSpPr>
        <p:spPr>
          <a:xfrm>
            <a:off x="1000100" y="3929066"/>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5" name="Picture 2" descr="H:\2015年修改\图片8.jpg"/>
          <p:cNvPicPr>
            <a:picLocks noChangeAspect="1" noChangeArrowheads="1"/>
          </p:cNvPicPr>
          <p:nvPr/>
        </p:nvPicPr>
        <p:blipFill>
          <a:blip r:embed="rId3"/>
          <a:srcRect/>
          <a:stretch>
            <a:fillRect/>
          </a:stretch>
        </p:blipFill>
        <p:spPr bwMode="auto">
          <a:xfrm>
            <a:off x="0" y="0"/>
            <a:ext cx="7143750" cy="1225550"/>
          </a:xfrm>
          <a:prstGeom prst="rect">
            <a:avLst/>
          </a:prstGeom>
          <a:noFill/>
        </p:spPr>
      </p:pic>
    </p:spTree>
    <p:extLst>
      <p:ext uri="{BB962C8B-B14F-4D97-AF65-F5344CB8AC3E}">
        <p14:creationId xmlns:p14="http://schemas.microsoft.com/office/powerpoint/2010/main" xmlns="" val="336484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20" grpId="0" animBg="1"/>
      <p:bldP spid="21" grpId="0"/>
      <p:bldP spid="22" grpId="0"/>
      <p:bldP spid="24"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7698" t="13989" r="727"/>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1000100" y="1467137"/>
            <a:ext cx="2320128" cy="461665"/>
          </a:xfrm>
          <a:prstGeom prst="rect">
            <a:avLst/>
          </a:prstGeom>
          <a:noFill/>
        </p:spPr>
        <p:txBody>
          <a:bodyPr wrap="square" rtlCol="0">
            <a:spAutoFit/>
          </a:bodyPr>
          <a:lstStyle/>
          <a:p>
            <a:r>
              <a:rPr lang="zh-CN" altLang="en-US" sz="2400" b="1" dirty="0" smtClean="0">
                <a:latin typeface="华文楷体" pitchFamily="2" charset="-122"/>
                <a:ea typeface="华文楷体" pitchFamily="2" charset="-122"/>
              </a:rPr>
              <a:t>保护使免遭</a:t>
            </a:r>
            <a:r>
              <a:rPr lang="en-US" altLang="zh-CN" sz="2400" b="1" dirty="0" smtClean="0">
                <a:latin typeface="华文楷体" pitchFamily="2" charset="-122"/>
                <a:ea typeface="华文楷体" pitchFamily="2" charset="-122"/>
              </a:rPr>
              <a:t>…</a:t>
            </a:r>
            <a:endParaRPr lang="zh-CN" altLang="en-US" sz="2400" b="1" dirty="0">
              <a:latin typeface="华文楷体" pitchFamily="2" charset="-122"/>
              <a:ea typeface="华文楷体" pitchFamily="2" charset="-122"/>
            </a:endParaRPr>
          </a:p>
        </p:txBody>
      </p:sp>
      <p:sp>
        <p:nvSpPr>
          <p:cNvPr id="13" name="文本框 5"/>
          <p:cNvSpPr txBox="1"/>
          <p:nvPr/>
        </p:nvSpPr>
        <p:spPr>
          <a:xfrm>
            <a:off x="857224" y="4286256"/>
            <a:ext cx="6072230"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be blamed for/ safeguard ...from/against </a:t>
            </a:r>
            <a:r>
              <a:rPr lang="en-US" altLang="zh-CN" sz="2400" dirty="0" err="1" smtClean="0"/>
              <a:t>sth</a:t>
            </a:r>
            <a:r>
              <a:rPr lang="en-US" altLang="zh-CN" sz="2400" dirty="0" smtClean="0"/>
              <a:t>.</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857223" y="4857760"/>
            <a:ext cx="7588603" cy="769441"/>
          </a:xfrm>
          <a:prstGeom prst="rect">
            <a:avLst/>
          </a:prstGeom>
          <a:noFill/>
        </p:spPr>
        <p:txBody>
          <a:bodyPr wrap="square" rtlCol="0">
            <a:spAutoFit/>
          </a:bodyPr>
          <a:lstStyle/>
          <a:p>
            <a:pPr>
              <a:spcBef>
                <a:spcPct val="50000"/>
              </a:spcBef>
              <a:defRPr/>
            </a:pPr>
            <a:r>
              <a:rPr kumimoji="1" lang="en-US" altLang="zh-CN" sz="2200" dirty="0" smtClean="0">
                <a:latin typeface="Helvetica" pitchFamily="34" charset="0"/>
              </a:rPr>
              <a:t>The company was blamed for failing to </a:t>
            </a:r>
            <a:r>
              <a:rPr kumimoji="1" lang="en-US" altLang="zh-CN" sz="2200" b="1" i="1" dirty="0" smtClean="0">
                <a:solidFill>
                  <a:srgbClr val="FF6600"/>
                </a:solidFill>
                <a:latin typeface="Helvetica" pitchFamily="34" charset="0"/>
              </a:rPr>
              <a:t>safeguard its workers against</a:t>
            </a:r>
            <a:r>
              <a:rPr kumimoji="1" lang="en-US" altLang="zh-CN" sz="2200" dirty="0" smtClean="0">
                <a:latin typeface="Helvetica" pitchFamily="34" charset="0"/>
              </a:rPr>
              <a:t> dangerous chemicals. </a:t>
            </a:r>
            <a:endParaRPr kumimoji="1" lang="en-US" altLang="zh-CN" sz="2200" dirty="0">
              <a:latin typeface="Helvetica" pitchFamily="34" charset="0"/>
            </a:endParaRPr>
          </a:p>
        </p:txBody>
      </p:sp>
      <p:sp>
        <p:nvSpPr>
          <p:cNvPr id="16" name="TextBox 15"/>
          <p:cNvSpPr txBox="1"/>
          <p:nvPr/>
        </p:nvSpPr>
        <p:spPr>
          <a:xfrm>
            <a:off x="5312338" y="1312119"/>
            <a:ext cx="3188752" cy="830997"/>
          </a:xfrm>
          <a:prstGeom prst="rect">
            <a:avLst/>
          </a:prstGeom>
          <a:noFill/>
        </p:spPr>
        <p:txBody>
          <a:bodyPr wrap="square" rtlCol="0">
            <a:spAutoFit/>
          </a:bodyPr>
          <a:lstStyle/>
          <a:p>
            <a:pPr>
              <a:spcBef>
                <a:spcPct val="50000"/>
              </a:spcBef>
              <a:defRPr/>
            </a:pPr>
            <a:r>
              <a:rPr kumimoji="1" lang="en-US" altLang="zh-CN" sz="2400" b="1" dirty="0" smtClean="0">
                <a:solidFill>
                  <a:schemeClr val="accent4">
                    <a:lumMod val="10000"/>
                  </a:schemeClr>
                </a:solidFill>
                <a:latin typeface="Helvetica" pitchFamily="34" charset="0"/>
              </a:rPr>
              <a:t>safeguard sb./</a:t>
            </a:r>
            <a:r>
              <a:rPr kumimoji="1" lang="en-US" altLang="zh-CN" sz="2400" b="1" dirty="0" err="1" smtClean="0">
                <a:solidFill>
                  <a:schemeClr val="accent4">
                    <a:lumMod val="10000"/>
                  </a:schemeClr>
                </a:solidFill>
                <a:latin typeface="Helvetica" pitchFamily="34" charset="0"/>
              </a:rPr>
              <a:t>sth</a:t>
            </a:r>
            <a:r>
              <a:rPr kumimoji="1" lang="en-US" altLang="zh-CN" sz="2400" b="1" dirty="0" smtClean="0">
                <a:solidFill>
                  <a:schemeClr val="accent4">
                    <a:lumMod val="10000"/>
                  </a:schemeClr>
                </a:solidFill>
                <a:latin typeface="Helvetica" pitchFamily="34" charset="0"/>
              </a:rPr>
              <a:t>. from/against </a:t>
            </a:r>
            <a:r>
              <a:rPr kumimoji="1" lang="en-US" altLang="zh-CN" sz="2400" b="1" dirty="0" err="1" smtClean="0">
                <a:solidFill>
                  <a:schemeClr val="accent4">
                    <a:lumMod val="10000"/>
                  </a:schemeClr>
                </a:solidFill>
                <a:latin typeface="Helvetica" pitchFamily="34" charset="0"/>
              </a:rPr>
              <a:t>sth</a:t>
            </a:r>
            <a:r>
              <a:rPr kumimoji="1" lang="en-US" altLang="zh-CN" sz="2400" b="1" dirty="0" smtClean="0">
                <a:solidFill>
                  <a:schemeClr val="accent4">
                    <a:lumMod val="10000"/>
                  </a:schemeClr>
                </a:solidFill>
                <a:latin typeface="Helvetica" pitchFamily="34" charset="0"/>
              </a:rPr>
              <a:t>.</a:t>
            </a:r>
          </a:p>
        </p:txBody>
      </p:sp>
      <p:sp>
        <p:nvSpPr>
          <p:cNvPr id="2" name="TextBox 1"/>
          <p:cNvSpPr txBox="1"/>
          <p:nvPr/>
        </p:nvSpPr>
        <p:spPr>
          <a:xfrm>
            <a:off x="3500430" y="150017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短语逆译</a:t>
            </a:r>
            <a:endParaRPr lang="zh-CN" altLang="en-US" sz="2600" dirty="0">
              <a:solidFill>
                <a:schemeClr val="accent6">
                  <a:lumMod val="50000"/>
                </a:schemeClr>
              </a:solidFill>
              <a:latin typeface="华文行楷" pitchFamily="2" charset="-122"/>
              <a:ea typeface="华文行楷" pitchFamily="2" charset="-122"/>
            </a:endParaRPr>
          </a:p>
        </p:txBody>
      </p:sp>
      <p:sp>
        <p:nvSpPr>
          <p:cNvPr id="23" name="TextBox 22"/>
          <p:cNvSpPr txBox="1"/>
          <p:nvPr/>
        </p:nvSpPr>
        <p:spPr>
          <a:xfrm>
            <a:off x="785786" y="2571744"/>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p:nvPr/>
        </p:nvSpPr>
        <p:spPr>
          <a:xfrm>
            <a:off x="841050" y="3000372"/>
            <a:ext cx="7660040" cy="830997"/>
          </a:xfrm>
          <a:prstGeom prst="rect">
            <a:avLst/>
          </a:prstGeom>
          <a:noFill/>
        </p:spPr>
        <p:txBody>
          <a:bodyPr wrap="square" rtlCol="0">
            <a:spAutoFit/>
          </a:bodyPr>
          <a:lstStyle/>
          <a:p>
            <a:r>
              <a:rPr lang="zh-CN" altLang="en-US" sz="2400" dirty="0" smtClean="0">
                <a:latin typeface="华文行楷" pitchFamily="2" charset="-122"/>
                <a:ea typeface="华文行楷" pitchFamily="2" charset="-122"/>
              </a:rPr>
              <a:t>这个公司没有保护好工人，让他们遭受了危险化学品的侵害，因而受到指责。</a:t>
            </a:r>
            <a:endParaRPr lang="zh-CN" altLang="en-US" sz="2400" dirty="0">
              <a:latin typeface="华文行楷" pitchFamily="2" charset="-122"/>
              <a:ea typeface="华文行楷" pitchFamily="2" charset="-122"/>
            </a:endParaRPr>
          </a:p>
        </p:txBody>
      </p:sp>
      <p:sp>
        <p:nvSpPr>
          <p:cNvPr id="25" name="TextBox 24"/>
          <p:cNvSpPr txBox="1"/>
          <p:nvPr/>
        </p:nvSpPr>
        <p:spPr>
          <a:xfrm>
            <a:off x="785786" y="3786190"/>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7" name="Picture 2" descr="H:\2015年修改\图片8.jpg"/>
          <p:cNvPicPr>
            <a:picLocks noChangeAspect="1" noChangeArrowheads="1"/>
          </p:cNvPicPr>
          <p:nvPr/>
        </p:nvPicPr>
        <p:blipFill>
          <a:blip r:embed="rId4"/>
          <a:srcRect/>
          <a:stretch>
            <a:fillRect/>
          </a:stretch>
        </p:blipFill>
        <p:spPr bwMode="auto">
          <a:xfrm>
            <a:off x="0" y="0"/>
            <a:ext cx="7143750" cy="1225550"/>
          </a:xfrm>
          <a:prstGeom prst="rect">
            <a:avLst/>
          </a:prstGeom>
          <a:noFill/>
        </p:spPr>
      </p:pic>
    </p:spTree>
    <p:extLst>
      <p:ext uri="{BB962C8B-B14F-4D97-AF65-F5344CB8AC3E}">
        <p14:creationId xmlns:p14="http://schemas.microsoft.com/office/powerpoint/2010/main" xmlns="" val="237449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698" t="13989" r="727"/>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571285" y="1428736"/>
            <a:ext cx="3429211" cy="461665"/>
          </a:xfrm>
          <a:prstGeom prst="rect">
            <a:avLst/>
          </a:prstGeom>
          <a:noFill/>
        </p:spPr>
        <p:txBody>
          <a:bodyPr wrap="square" rtlCol="0">
            <a:spAutoFit/>
          </a:bodyPr>
          <a:lstStyle/>
          <a:p>
            <a:pPr>
              <a:defRPr/>
            </a:pPr>
            <a:r>
              <a:rPr lang="zh-CN" altLang="en-US" sz="2400" b="1" dirty="0" smtClean="0">
                <a:latin typeface="华文楷体" pitchFamily="2" charset="-122"/>
                <a:ea typeface="华文楷体" pitchFamily="2" charset="-122"/>
              </a:rPr>
              <a:t>不顾一切</a:t>
            </a:r>
            <a:r>
              <a:rPr lang="en-US" altLang="zh-CN" sz="2400" b="1" dirty="0" smtClean="0">
                <a:latin typeface="华文楷体" pitchFamily="2" charset="-122"/>
                <a:ea typeface="华文楷体" pitchFamily="2" charset="-122"/>
              </a:rPr>
              <a:t>;</a:t>
            </a:r>
            <a:r>
              <a:rPr lang="zh-CN" altLang="en-US" sz="2400" b="1" dirty="0" smtClean="0">
                <a:latin typeface="华文楷体" pitchFamily="2" charset="-122"/>
                <a:ea typeface="华文楷体" pitchFamily="2" charset="-122"/>
              </a:rPr>
              <a:t>鲁莽行事</a:t>
            </a:r>
          </a:p>
        </p:txBody>
      </p:sp>
      <p:sp>
        <p:nvSpPr>
          <p:cNvPr id="13" name="文本框 5"/>
          <p:cNvSpPr txBox="1"/>
          <p:nvPr/>
        </p:nvSpPr>
        <p:spPr>
          <a:xfrm>
            <a:off x="857224" y="4357694"/>
            <a:ext cx="7143800" cy="830997"/>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feel an urge to do </a:t>
            </a:r>
            <a:r>
              <a:rPr lang="en-US" altLang="zh-CN" sz="2400" dirty="0" err="1" smtClean="0"/>
              <a:t>sth</a:t>
            </a:r>
            <a:r>
              <a:rPr lang="en-US" altLang="zh-CN" sz="2400" dirty="0" smtClean="0"/>
              <a:t>./ throw caution to the wind/jump in head</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785786" y="5241209"/>
            <a:ext cx="7886192" cy="830997"/>
          </a:xfrm>
          <a:prstGeom prst="rect">
            <a:avLst/>
          </a:prstGeom>
          <a:noFill/>
        </p:spPr>
        <p:txBody>
          <a:bodyPr wrap="square" rtlCol="0">
            <a:spAutoFit/>
          </a:bodyPr>
          <a:lstStyle/>
          <a:p>
            <a:pPr>
              <a:spcBef>
                <a:spcPct val="50000"/>
              </a:spcBef>
              <a:defRPr/>
            </a:pPr>
            <a:r>
              <a:rPr kumimoji="1" lang="en-US" altLang="zh-CN" sz="2400" dirty="0" smtClean="0">
                <a:latin typeface="Helvetica" pitchFamily="34" charset="0"/>
              </a:rPr>
              <a:t>At times like this, a lot of investors may feel an urge to </a:t>
            </a:r>
            <a:r>
              <a:rPr kumimoji="1" lang="en-US" altLang="zh-CN" sz="2400" b="1" i="1" dirty="0" smtClean="0">
                <a:solidFill>
                  <a:srgbClr val="FF6600"/>
                </a:solidFill>
                <a:latin typeface="Helvetica" pitchFamily="34" charset="0"/>
              </a:rPr>
              <a:t>throw caution to the wind </a:t>
            </a:r>
            <a:r>
              <a:rPr kumimoji="1" lang="en-US" altLang="zh-CN" sz="2400" dirty="0" smtClean="0">
                <a:latin typeface="Helvetica" pitchFamily="34" charset="0"/>
              </a:rPr>
              <a:t>and jump in head first. </a:t>
            </a:r>
            <a:endParaRPr kumimoji="1" lang="en-US" altLang="zh-CN" sz="2400" dirty="0">
              <a:latin typeface="Helvetica" pitchFamily="34" charset="0"/>
            </a:endParaRPr>
          </a:p>
        </p:txBody>
      </p:sp>
      <p:sp>
        <p:nvSpPr>
          <p:cNvPr id="16" name="TextBox 15"/>
          <p:cNvSpPr txBox="1"/>
          <p:nvPr/>
        </p:nvSpPr>
        <p:spPr>
          <a:xfrm>
            <a:off x="5067305" y="1285860"/>
            <a:ext cx="3767557" cy="830997"/>
          </a:xfrm>
          <a:prstGeom prst="rect">
            <a:avLst/>
          </a:prstGeom>
          <a:noFill/>
        </p:spPr>
        <p:txBody>
          <a:bodyPr wrap="square" rtlCol="0">
            <a:spAutoFit/>
          </a:bodyPr>
          <a:lstStyle/>
          <a:p>
            <a:pPr>
              <a:spcBef>
                <a:spcPct val="50000"/>
              </a:spcBef>
              <a:defRPr/>
            </a:pPr>
            <a:r>
              <a:rPr kumimoji="1" lang="en-US" altLang="zh-CN" sz="2400" b="1" dirty="0" smtClean="0">
                <a:solidFill>
                  <a:schemeClr val="accent4">
                    <a:lumMod val="10000"/>
                  </a:schemeClr>
                </a:solidFill>
                <a:latin typeface="Helvetica" pitchFamily="34" charset="0"/>
              </a:rPr>
              <a:t>throw / cast caution to the wind(s)</a:t>
            </a:r>
          </a:p>
        </p:txBody>
      </p:sp>
      <p:sp>
        <p:nvSpPr>
          <p:cNvPr id="2" name="TextBox 1"/>
          <p:cNvSpPr txBox="1"/>
          <p:nvPr/>
        </p:nvSpPr>
        <p:spPr>
          <a:xfrm>
            <a:off x="3495908" y="1428736"/>
            <a:ext cx="1871334"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短语逆译</a:t>
            </a:r>
            <a:endParaRPr lang="zh-CN" altLang="en-US" sz="2600" dirty="0">
              <a:solidFill>
                <a:schemeClr val="accent6">
                  <a:lumMod val="50000"/>
                </a:schemeClr>
              </a:solidFill>
              <a:latin typeface="华文行楷" pitchFamily="2" charset="-122"/>
              <a:ea typeface="华文行楷" pitchFamily="2" charset="-122"/>
            </a:endParaRPr>
          </a:p>
        </p:txBody>
      </p:sp>
      <p:sp>
        <p:nvSpPr>
          <p:cNvPr id="23" name="TextBox 22"/>
          <p:cNvSpPr txBox="1"/>
          <p:nvPr/>
        </p:nvSpPr>
        <p:spPr>
          <a:xfrm>
            <a:off x="785786" y="2714620"/>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p:nvPr/>
        </p:nvSpPr>
        <p:spPr>
          <a:xfrm>
            <a:off x="785785" y="3212976"/>
            <a:ext cx="7429553" cy="830997"/>
          </a:xfrm>
          <a:prstGeom prst="rect">
            <a:avLst/>
          </a:prstGeom>
          <a:noFill/>
        </p:spPr>
        <p:txBody>
          <a:bodyPr wrap="square" rtlCol="0">
            <a:spAutoFit/>
          </a:bodyPr>
          <a:lstStyle/>
          <a:p>
            <a:r>
              <a:rPr lang="zh-CN" altLang="en-US" sz="2400" dirty="0" smtClean="0">
                <a:latin typeface="华文行楷" pitchFamily="2" charset="-122"/>
                <a:ea typeface="华文行楷" pitchFamily="2" charset="-122"/>
              </a:rPr>
              <a:t>在这种时候，很多投资者可能会不顾一切，愿意一头扎进去而不计后果。</a:t>
            </a:r>
            <a:endParaRPr lang="zh-CN" altLang="en-US" sz="2400" dirty="0">
              <a:latin typeface="华文行楷" pitchFamily="2" charset="-122"/>
              <a:ea typeface="华文行楷" pitchFamily="2" charset="-122"/>
            </a:endParaRPr>
          </a:p>
        </p:txBody>
      </p:sp>
      <p:sp>
        <p:nvSpPr>
          <p:cNvPr id="25" name="TextBox 24"/>
          <p:cNvSpPr txBox="1"/>
          <p:nvPr/>
        </p:nvSpPr>
        <p:spPr>
          <a:xfrm>
            <a:off x="785786" y="401076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7" name="Picture 2" descr="H:\2015年修改\图片8.jpg"/>
          <p:cNvPicPr>
            <a:picLocks noChangeAspect="1" noChangeArrowheads="1"/>
          </p:cNvPicPr>
          <p:nvPr/>
        </p:nvPicPr>
        <p:blipFill>
          <a:blip r:embed="rId3"/>
          <a:srcRect/>
          <a:stretch>
            <a:fillRect/>
          </a:stretch>
        </p:blipFill>
        <p:spPr bwMode="auto">
          <a:xfrm>
            <a:off x="0" y="0"/>
            <a:ext cx="7143750" cy="1225550"/>
          </a:xfrm>
          <a:prstGeom prst="rect">
            <a:avLst/>
          </a:prstGeom>
          <a:noFill/>
        </p:spPr>
      </p:pic>
    </p:spTree>
    <p:extLst>
      <p:ext uri="{BB962C8B-B14F-4D97-AF65-F5344CB8AC3E}">
        <p14:creationId xmlns:p14="http://schemas.microsoft.com/office/powerpoint/2010/main" xmlns="" val="316019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698" t="13989" r="727"/>
          <a:stretch/>
        </p:blipFill>
        <p:spPr bwMode="auto">
          <a:xfrm>
            <a:off x="230103" y="2214554"/>
            <a:ext cx="8699615"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857224" y="1428736"/>
            <a:ext cx="2273648" cy="461665"/>
          </a:xfrm>
          <a:prstGeom prst="rect">
            <a:avLst/>
          </a:prstGeom>
          <a:noFill/>
        </p:spPr>
        <p:txBody>
          <a:bodyPr wrap="square" rtlCol="0">
            <a:spAutoFit/>
          </a:bodyPr>
          <a:lstStyle/>
          <a:p>
            <a:pPr>
              <a:defRPr/>
            </a:pPr>
            <a:r>
              <a:rPr lang="zh-CN" altLang="en-US" sz="2400" b="1" dirty="0" smtClean="0">
                <a:latin typeface="华文楷体" pitchFamily="2" charset="-122"/>
                <a:ea typeface="华文楷体" pitchFamily="2" charset="-122"/>
              </a:rPr>
              <a:t>警惕；提防</a:t>
            </a:r>
            <a:endParaRPr lang="zh-CN" altLang="en-US" sz="2400" b="1" dirty="0">
              <a:latin typeface="华文楷体" pitchFamily="2" charset="-122"/>
              <a:ea typeface="华文楷体" pitchFamily="2" charset="-122"/>
            </a:endParaRPr>
          </a:p>
        </p:txBody>
      </p:sp>
      <p:sp>
        <p:nvSpPr>
          <p:cNvPr id="13" name="文本框 5"/>
          <p:cNvSpPr txBox="1"/>
          <p:nvPr/>
        </p:nvSpPr>
        <p:spPr>
          <a:xfrm>
            <a:off x="854222" y="4365104"/>
            <a:ext cx="4789348"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fearless/ shrewd/watch one’s back</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915380" y="5143512"/>
            <a:ext cx="6299826" cy="830997"/>
          </a:xfrm>
          <a:prstGeom prst="rect">
            <a:avLst/>
          </a:prstGeom>
          <a:noFill/>
        </p:spPr>
        <p:txBody>
          <a:bodyPr wrap="square" rtlCol="0">
            <a:spAutoFit/>
          </a:bodyPr>
          <a:lstStyle/>
          <a:p>
            <a:pPr>
              <a:spcBef>
                <a:spcPct val="50000"/>
              </a:spcBef>
              <a:defRPr/>
            </a:pPr>
            <a:r>
              <a:rPr kumimoji="1" lang="en-US" altLang="zh-CN" sz="2400" dirty="0" smtClean="0">
                <a:latin typeface="Helvetica" pitchFamily="34" charset="0"/>
              </a:rPr>
              <a:t>Pitman was fearless. But Pitman was also shrewd and knew to </a:t>
            </a:r>
            <a:r>
              <a:rPr kumimoji="1" lang="en-US" altLang="zh-CN" sz="2400" b="1" i="1" dirty="0" smtClean="0">
                <a:solidFill>
                  <a:srgbClr val="FF6600"/>
                </a:solidFill>
                <a:latin typeface="Helvetica" pitchFamily="34" charset="0"/>
              </a:rPr>
              <a:t>watch his back</a:t>
            </a:r>
            <a:r>
              <a:rPr kumimoji="1" lang="en-US" altLang="zh-CN" sz="2400" dirty="0" smtClean="0">
                <a:latin typeface="Helvetica" pitchFamily="34" charset="0"/>
              </a:rPr>
              <a:t>.</a:t>
            </a:r>
            <a:endParaRPr kumimoji="1" lang="en-US" altLang="zh-CN" sz="2400" dirty="0">
              <a:latin typeface="Helvetica" pitchFamily="34" charset="0"/>
            </a:endParaRPr>
          </a:p>
        </p:txBody>
      </p:sp>
      <p:sp>
        <p:nvSpPr>
          <p:cNvPr id="16" name="TextBox 15"/>
          <p:cNvSpPr txBox="1"/>
          <p:nvPr/>
        </p:nvSpPr>
        <p:spPr>
          <a:xfrm>
            <a:off x="5246992" y="1428736"/>
            <a:ext cx="3539850" cy="461665"/>
          </a:xfrm>
          <a:prstGeom prst="rect">
            <a:avLst/>
          </a:prstGeom>
          <a:noFill/>
        </p:spPr>
        <p:txBody>
          <a:bodyPr wrap="square" rtlCol="0">
            <a:spAutoFit/>
          </a:bodyPr>
          <a:lstStyle/>
          <a:p>
            <a:pPr>
              <a:spcBef>
                <a:spcPct val="50000"/>
              </a:spcBef>
              <a:defRPr/>
            </a:pPr>
            <a:r>
              <a:rPr kumimoji="1" lang="en-US" altLang="zh-CN" sz="2400" b="1" dirty="0" smtClean="0">
                <a:solidFill>
                  <a:schemeClr val="accent4">
                    <a:lumMod val="10000"/>
                  </a:schemeClr>
                </a:solidFill>
                <a:latin typeface="Helvetica" pitchFamily="34" charset="0"/>
              </a:rPr>
              <a:t>watch one’s back </a:t>
            </a:r>
            <a:endParaRPr kumimoji="1" lang="en-US" altLang="zh-CN" sz="2400" b="1" dirty="0">
              <a:solidFill>
                <a:schemeClr val="accent4">
                  <a:lumMod val="10000"/>
                </a:schemeClr>
              </a:solidFill>
              <a:latin typeface="Helvetica" pitchFamily="34" charset="0"/>
            </a:endParaRPr>
          </a:p>
        </p:txBody>
      </p:sp>
      <p:sp>
        <p:nvSpPr>
          <p:cNvPr id="2" name="TextBox 1"/>
          <p:cNvSpPr txBox="1"/>
          <p:nvPr/>
        </p:nvSpPr>
        <p:spPr>
          <a:xfrm>
            <a:off x="3334946" y="1428736"/>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短语逆译</a:t>
            </a:r>
            <a:endParaRPr lang="zh-CN" altLang="en-US" sz="2600" dirty="0">
              <a:solidFill>
                <a:schemeClr val="accent6">
                  <a:lumMod val="50000"/>
                </a:schemeClr>
              </a:solidFill>
              <a:latin typeface="华文行楷" pitchFamily="2" charset="-122"/>
              <a:ea typeface="华文行楷" pitchFamily="2" charset="-122"/>
            </a:endParaRPr>
          </a:p>
        </p:txBody>
      </p:sp>
      <p:sp>
        <p:nvSpPr>
          <p:cNvPr id="23" name="TextBox 22"/>
          <p:cNvSpPr txBox="1"/>
          <p:nvPr/>
        </p:nvSpPr>
        <p:spPr>
          <a:xfrm>
            <a:off x="849906" y="2823319"/>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p:nvPr/>
        </p:nvSpPr>
        <p:spPr>
          <a:xfrm>
            <a:off x="857224" y="3244914"/>
            <a:ext cx="7685368" cy="461665"/>
          </a:xfrm>
          <a:prstGeom prst="rect">
            <a:avLst/>
          </a:prstGeom>
          <a:noFill/>
        </p:spPr>
        <p:txBody>
          <a:bodyPr wrap="square" rtlCol="0">
            <a:spAutoFit/>
          </a:bodyPr>
          <a:lstStyle/>
          <a:p>
            <a:r>
              <a:rPr lang="zh-CN" altLang="en-US" sz="2400" dirty="0" smtClean="0">
                <a:latin typeface="华文行楷" pitchFamily="2" charset="-122"/>
                <a:ea typeface="华文行楷" pitchFamily="2" charset="-122"/>
              </a:rPr>
              <a:t>皮特曼是无畏的，但是他也是精明的，知道要小心提防。</a:t>
            </a:r>
            <a:endParaRPr lang="zh-CN" altLang="en-US" sz="2400" dirty="0">
              <a:latin typeface="华文行楷" pitchFamily="2" charset="-122"/>
              <a:ea typeface="华文行楷" pitchFamily="2" charset="-122"/>
            </a:endParaRPr>
          </a:p>
        </p:txBody>
      </p:sp>
      <p:sp>
        <p:nvSpPr>
          <p:cNvPr id="25" name="TextBox 24"/>
          <p:cNvSpPr txBox="1"/>
          <p:nvPr/>
        </p:nvSpPr>
        <p:spPr>
          <a:xfrm>
            <a:off x="849906" y="3903439"/>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7" name="Picture 2" descr="H:\2015年修改\图片8.jpg"/>
          <p:cNvPicPr>
            <a:picLocks noChangeAspect="1" noChangeArrowheads="1"/>
          </p:cNvPicPr>
          <p:nvPr/>
        </p:nvPicPr>
        <p:blipFill>
          <a:blip r:embed="rId3"/>
          <a:srcRect/>
          <a:stretch>
            <a:fillRect/>
          </a:stretch>
        </p:blipFill>
        <p:spPr bwMode="auto">
          <a:xfrm>
            <a:off x="0" y="0"/>
            <a:ext cx="7143750" cy="1225550"/>
          </a:xfrm>
          <a:prstGeom prst="rect">
            <a:avLst/>
          </a:prstGeom>
          <a:noFill/>
        </p:spPr>
      </p:pic>
    </p:spTree>
    <p:extLst>
      <p:ext uri="{BB962C8B-B14F-4D97-AF65-F5344CB8AC3E}">
        <p14:creationId xmlns:p14="http://schemas.microsoft.com/office/powerpoint/2010/main" xmlns="" val="65369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7698" t="13989" r="727"/>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642910" y="1436359"/>
            <a:ext cx="3145378" cy="461665"/>
          </a:xfrm>
          <a:prstGeom prst="rect">
            <a:avLst/>
          </a:prstGeom>
          <a:noFill/>
        </p:spPr>
        <p:txBody>
          <a:bodyPr wrap="square" rtlCol="0">
            <a:spAutoFit/>
          </a:bodyPr>
          <a:lstStyle/>
          <a:p>
            <a:pPr>
              <a:defRPr/>
            </a:pPr>
            <a:r>
              <a:rPr lang="zh-CN" altLang="en-US" sz="2400" b="1" dirty="0" smtClean="0">
                <a:latin typeface="华文楷体" pitchFamily="2" charset="-122"/>
                <a:ea typeface="华文楷体" pitchFamily="2" charset="-122"/>
              </a:rPr>
              <a:t>当心；密切注意</a:t>
            </a:r>
            <a:endParaRPr kumimoji="1" lang="zh-CN" altLang="en-US" sz="2400" b="1" dirty="0">
              <a:solidFill>
                <a:schemeClr val="accent4">
                  <a:lumMod val="10000"/>
                </a:schemeClr>
              </a:solidFill>
              <a:latin typeface="华文楷体" pitchFamily="2" charset="-122"/>
              <a:ea typeface="华文楷体" pitchFamily="2" charset="-122"/>
            </a:endParaRPr>
          </a:p>
        </p:txBody>
      </p:sp>
      <p:sp>
        <p:nvSpPr>
          <p:cNvPr id="13" name="文本框 5"/>
          <p:cNvSpPr txBox="1"/>
          <p:nvPr/>
        </p:nvSpPr>
        <p:spPr>
          <a:xfrm>
            <a:off x="857224" y="4357694"/>
            <a:ext cx="6849670"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win-win situation/ watch out for/ terms of the deal</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928662" y="4943315"/>
            <a:ext cx="6992546" cy="830997"/>
          </a:xfrm>
          <a:prstGeom prst="rect">
            <a:avLst/>
          </a:prstGeom>
          <a:noFill/>
        </p:spPr>
        <p:txBody>
          <a:bodyPr wrap="square" rtlCol="0">
            <a:spAutoFit/>
          </a:bodyPr>
          <a:lstStyle/>
          <a:p>
            <a:pPr>
              <a:defRPr/>
            </a:pPr>
            <a:r>
              <a:rPr kumimoji="1" lang="en-US" altLang="zh-CN" sz="2400" dirty="0" smtClean="0">
                <a:latin typeface="Helvetica" pitchFamily="34" charset="0"/>
              </a:rPr>
              <a:t>It may sound like a win-win situation, but </a:t>
            </a:r>
            <a:r>
              <a:rPr kumimoji="1" lang="en-US" altLang="zh-CN" sz="2400" b="1" i="1" dirty="0" smtClean="0">
                <a:solidFill>
                  <a:srgbClr val="FF6600"/>
                </a:solidFill>
                <a:latin typeface="Helvetica" pitchFamily="34" charset="0"/>
              </a:rPr>
              <a:t>watch</a:t>
            </a:r>
          </a:p>
          <a:p>
            <a:pPr>
              <a:defRPr/>
            </a:pPr>
            <a:r>
              <a:rPr kumimoji="1" lang="en-US" altLang="zh-CN" sz="2400" b="1" i="1" dirty="0" smtClean="0">
                <a:solidFill>
                  <a:srgbClr val="FF6600"/>
                </a:solidFill>
                <a:latin typeface="Helvetica" pitchFamily="34" charset="0"/>
              </a:rPr>
              <a:t>out for </a:t>
            </a:r>
            <a:r>
              <a:rPr kumimoji="1" lang="en-US" altLang="zh-CN" sz="2400" dirty="0" smtClean="0">
                <a:latin typeface="Helvetica" pitchFamily="34" charset="0"/>
              </a:rPr>
              <a:t>the terms of the deal. </a:t>
            </a:r>
            <a:endParaRPr kumimoji="1" lang="en-US" altLang="zh-CN" sz="2400" dirty="0">
              <a:latin typeface="Helvetica" pitchFamily="34" charset="0"/>
            </a:endParaRPr>
          </a:p>
        </p:txBody>
      </p:sp>
      <p:sp>
        <p:nvSpPr>
          <p:cNvPr id="16" name="TextBox 15"/>
          <p:cNvSpPr txBox="1"/>
          <p:nvPr/>
        </p:nvSpPr>
        <p:spPr>
          <a:xfrm>
            <a:off x="5419498" y="1436359"/>
            <a:ext cx="3438782" cy="461665"/>
          </a:xfrm>
          <a:prstGeom prst="rect">
            <a:avLst/>
          </a:prstGeom>
          <a:noFill/>
        </p:spPr>
        <p:txBody>
          <a:bodyPr wrap="square" rtlCol="0">
            <a:spAutoFit/>
          </a:bodyPr>
          <a:lstStyle/>
          <a:p>
            <a:pPr>
              <a:spcBef>
                <a:spcPct val="50000"/>
              </a:spcBef>
            </a:pPr>
            <a:r>
              <a:rPr lang="en-US" altLang="zh-CN" sz="2400" b="1" dirty="0" smtClean="0">
                <a:latin typeface="Helvetica" pitchFamily="34" charset="0"/>
              </a:rPr>
              <a:t>watch (out) for</a:t>
            </a:r>
          </a:p>
        </p:txBody>
      </p:sp>
      <p:sp>
        <p:nvSpPr>
          <p:cNvPr id="2" name="TextBox 1"/>
          <p:cNvSpPr txBox="1"/>
          <p:nvPr/>
        </p:nvSpPr>
        <p:spPr>
          <a:xfrm>
            <a:off x="3500430" y="1428736"/>
            <a:ext cx="1890941"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短语逆译</a:t>
            </a:r>
            <a:endParaRPr lang="zh-CN" altLang="en-US" sz="2600" dirty="0">
              <a:solidFill>
                <a:schemeClr val="accent6">
                  <a:lumMod val="50000"/>
                </a:schemeClr>
              </a:solidFill>
              <a:latin typeface="华文行楷" pitchFamily="2" charset="-122"/>
              <a:ea typeface="华文行楷" pitchFamily="2" charset="-122"/>
            </a:endParaRPr>
          </a:p>
        </p:txBody>
      </p:sp>
      <p:sp>
        <p:nvSpPr>
          <p:cNvPr id="23" name="TextBox 22"/>
          <p:cNvSpPr txBox="1"/>
          <p:nvPr/>
        </p:nvSpPr>
        <p:spPr>
          <a:xfrm>
            <a:off x="857224" y="2650805"/>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p:nvPr/>
        </p:nvSpPr>
        <p:spPr>
          <a:xfrm>
            <a:off x="857224" y="3026631"/>
            <a:ext cx="7063984" cy="830997"/>
          </a:xfrm>
          <a:prstGeom prst="rect">
            <a:avLst/>
          </a:prstGeom>
          <a:noFill/>
        </p:spPr>
        <p:txBody>
          <a:bodyPr wrap="square" rtlCol="0">
            <a:spAutoFit/>
          </a:bodyPr>
          <a:lstStyle/>
          <a:p>
            <a:r>
              <a:rPr lang="zh-CN" altLang="en-US" sz="2400" dirty="0" smtClean="0">
                <a:latin typeface="华文行楷" pitchFamily="2" charset="-122"/>
                <a:ea typeface="华文行楷" pitchFamily="2" charset="-122"/>
              </a:rPr>
              <a:t>这听起来像是一个双赢的局面，但是要注意协议的条款。</a:t>
            </a:r>
            <a:endParaRPr lang="zh-CN" altLang="en-US" sz="2400" dirty="0">
              <a:latin typeface="华文行楷" pitchFamily="2" charset="-122"/>
              <a:ea typeface="华文行楷" pitchFamily="2" charset="-122"/>
            </a:endParaRPr>
          </a:p>
        </p:txBody>
      </p:sp>
      <p:sp>
        <p:nvSpPr>
          <p:cNvPr id="25" name="TextBox 24"/>
          <p:cNvSpPr txBox="1"/>
          <p:nvPr/>
        </p:nvSpPr>
        <p:spPr>
          <a:xfrm>
            <a:off x="849906" y="400812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7" name="Picture 2" descr="H:\2015年修改\图片8.jpg"/>
          <p:cNvPicPr>
            <a:picLocks noChangeAspect="1" noChangeArrowheads="1"/>
          </p:cNvPicPr>
          <p:nvPr/>
        </p:nvPicPr>
        <p:blipFill>
          <a:blip r:embed="rId4"/>
          <a:srcRect/>
          <a:stretch>
            <a:fillRect/>
          </a:stretch>
        </p:blipFill>
        <p:spPr bwMode="auto">
          <a:xfrm>
            <a:off x="0" y="0"/>
            <a:ext cx="7143750" cy="1225550"/>
          </a:xfrm>
          <a:prstGeom prst="rect">
            <a:avLst/>
          </a:prstGeom>
          <a:noFill/>
        </p:spPr>
      </p:pic>
    </p:spTree>
    <p:extLst>
      <p:ext uri="{BB962C8B-B14F-4D97-AF65-F5344CB8AC3E}">
        <p14:creationId xmlns:p14="http://schemas.microsoft.com/office/powerpoint/2010/main" xmlns="" val="34365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698" t="13989" r="727"/>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757955" y="1507797"/>
            <a:ext cx="3028227" cy="461665"/>
          </a:xfrm>
          <a:prstGeom prst="rect">
            <a:avLst/>
          </a:prstGeom>
          <a:noFill/>
        </p:spPr>
        <p:txBody>
          <a:bodyPr wrap="square" rtlCol="0">
            <a:spAutoFit/>
          </a:bodyPr>
          <a:lstStyle/>
          <a:p>
            <a:pPr>
              <a:defRPr/>
            </a:pPr>
            <a:r>
              <a:rPr lang="zh-CN" altLang="en-US" sz="2400" b="1" dirty="0" smtClean="0">
                <a:latin typeface="华文楷体" pitchFamily="2" charset="-122"/>
                <a:ea typeface="华文楷体" pitchFamily="2" charset="-122"/>
              </a:rPr>
              <a:t>乐于考虑（接受）</a:t>
            </a:r>
            <a:endParaRPr kumimoji="1" lang="zh-CN" altLang="en-US" sz="2400" b="1" dirty="0">
              <a:solidFill>
                <a:schemeClr val="accent4">
                  <a:lumMod val="10000"/>
                </a:schemeClr>
              </a:solidFill>
              <a:latin typeface="华文楷体" pitchFamily="2" charset="-122"/>
              <a:ea typeface="华文楷体" pitchFamily="2" charset="-122"/>
            </a:endParaRPr>
          </a:p>
        </p:txBody>
      </p:sp>
      <p:sp>
        <p:nvSpPr>
          <p:cNvPr id="13" name="文本框 5"/>
          <p:cNvSpPr txBox="1"/>
          <p:nvPr/>
        </p:nvSpPr>
        <p:spPr>
          <a:xfrm>
            <a:off x="825051" y="4383953"/>
            <a:ext cx="4461329"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a:t>be </a:t>
            </a:r>
            <a:r>
              <a:rPr lang="en-US" altLang="zh-CN" sz="2400" dirty="0" smtClean="0"/>
              <a:t>ready to do/ open one’s mind</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823520" y="5026895"/>
            <a:ext cx="7106066" cy="830997"/>
          </a:xfrm>
          <a:prstGeom prst="rect">
            <a:avLst/>
          </a:prstGeom>
          <a:noFill/>
        </p:spPr>
        <p:txBody>
          <a:bodyPr wrap="square" rtlCol="0">
            <a:spAutoFit/>
          </a:bodyPr>
          <a:lstStyle/>
          <a:p>
            <a:pPr>
              <a:spcBef>
                <a:spcPct val="50000"/>
              </a:spcBef>
              <a:defRPr/>
            </a:pPr>
            <a:r>
              <a:rPr kumimoji="1" lang="en-US" altLang="zh-CN" sz="2400" dirty="0" smtClean="0">
                <a:latin typeface="Helvetica" pitchFamily="34" charset="0"/>
              </a:rPr>
              <a:t>Young people are always ready to </a:t>
            </a:r>
            <a:r>
              <a:rPr kumimoji="1" lang="en-US" altLang="zh-CN" sz="2400" b="1" i="1" dirty="0" smtClean="0">
                <a:solidFill>
                  <a:srgbClr val="FF6600"/>
                </a:solidFill>
                <a:latin typeface="Helvetica" pitchFamily="34" charset="0"/>
              </a:rPr>
              <a:t>open their mind </a:t>
            </a:r>
            <a:r>
              <a:rPr kumimoji="1" lang="en-US" altLang="zh-CN" sz="2400" dirty="0" smtClean="0">
                <a:latin typeface="Helvetica" pitchFamily="34" charset="0"/>
              </a:rPr>
              <a:t>to new things. </a:t>
            </a:r>
            <a:endParaRPr kumimoji="1" lang="en-US" altLang="zh-CN" sz="2400" dirty="0">
              <a:latin typeface="Helvetica" pitchFamily="34" charset="0"/>
            </a:endParaRPr>
          </a:p>
        </p:txBody>
      </p:sp>
      <p:sp>
        <p:nvSpPr>
          <p:cNvPr id="16" name="TextBox 15"/>
          <p:cNvSpPr txBox="1"/>
          <p:nvPr/>
        </p:nvSpPr>
        <p:spPr>
          <a:xfrm>
            <a:off x="5461744" y="1500174"/>
            <a:ext cx="3682288" cy="461665"/>
          </a:xfrm>
          <a:prstGeom prst="rect">
            <a:avLst/>
          </a:prstGeom>
          <a:noFill/>
        </p:spPr>
        <p:txBody>
          <a:bodyPr wrap="square" rtlCol="0">
            <a:spAutoFit/>
          </a:bodyPr>
          <a:lstStyle/>
          <a:p>
            <a:pPr>
              <a:spcBef>
                <a:spcPct val="50000"/>
              </a:spcBef>
            </a:pPr>
            <a:r>
              <a:rPr lang="en-US" altLang="zh-CN" sz="2400" b="1" dirty="0" smtClean="0">
                <a:latin typeface="Helvetica" pitchFamily="34" charset="0"/>
              </a:rPr>
              <a:t>open one’s mind </a:t>
            </a:r>
            <a:endParaRPr lang="en-US" altLang="zh-CN" sz="2400" b="1" dirty="0">
              <a:latin typeface="Helvetica" pitchFamily="34" charset="0"/>
            </a:endParaRPr>
          </a:p>
        </p:txBody>
      </p:sp>
      <p:sp>
        <p:nvSpPr>
          <p:cNvPr id="2" name="TextBox 1"/>
          <p:cNvSpPr txBox="1"/>
          <p:nvPr/>
        </p:nvSpPr>
        <p:spPr>
          <a:xfrm>
            <a:off x="3643306" y="1507797"/>
            <a:ext cx="202484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短语逆译</a:t>
            </a:r>
            <a:endParaRPr lang="zh-CN" altLang="en-US" sz="2600" dirty="0">
              <a:solidFill>
                <a:schemeClr val="accent6">
                  <a:lumMod val="50000"/>
                </a:schemeClr>
              </a:solidFill>
              <a:latin typeface="华文行楷" pitchFamily="2" charset="-122"/>
              <a:ea typeface="华文行楷" pitchFamily="2" charset="-122"/>
            </a:endParaRPr>
          </a:p>
        </p:txBody>
      </p:sp>
      <p:sp>
        <p:nvSpPr>
          <p:cNvPr id="23" name="TextBox 22"/>
          <p:cNvSpPr txBox="1"/>
          <p:nvPr/>
        </p:nvSpPr>
        <p:spPr>
          <a:xfrm>
            <a:off x="785786" y="2594226"/>
            <a:ext cx="1650392" cy="492443"/>
          </a:xfrm>
          <a:prstGeom prst="rect">
            <a:avLst/>
          </a:prstGeom>
          <a:noFill/>
        </p:spPr>
        <p:txBody>
          <a:bodyPr wrap="square" rtlCol="0">
            <a:spAutoFit/>
          </a:bodyPr>
          <a:lstStyle/>
          <a:p>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p:nvPr/>
        </p:nvSpPr>
        <p:spPr>
          <a:xfrm>
            <a:off x="785786" y="3026631"/>
            <a:ext cx="7349736" cy="461665"/>
          </a:xfrm>
          <a:prstGeom prst="rect">
            <a:avLst/>
          </a:prstGeom>
          <a:noFill/>
        </p:spPr>
        <p:txBody>
          <a:bodyPr wrap="square" rtlCol="0">
            <a:spAutoFit/>
          </a:bodyPr>
          <a:lstStyle/>
          <a:p>
            <a:r>
              <a:rPr lang="zh-CN" altLang="en-US" sz="2400" dirty="0" smtClean="0">
                <a:latin typeface="华文行楷" pitchFamily="2" charset="-122"/>
                <a:ea typeface="华文行楷" pitchFamily="2" charset="-122"/>
              </a:rPr>
              <a:t>年轻人总是乐于接受新鲜事物。</a:t>
            </a:r>
            <a:endParaRPr lang="zh-CN" altLang="en-US" sz="2400" dirty="0">
              <a:latin typeface="华文行楷" pitchFamily="2" charset="-122"/>
              <a:ea typeface="华文行楷" pitchFamily="2" charset="-122"/>
            </a:endParaRPr>
          </a:p>
        </p:txBody>
      </p:sp>
      <p:sp>
        <p:nvSpPr>
          <p:cNvPr id="25" name="TextBox 24"/>
          <p:cNvSpPr txBox="1"/>
          <p:nvPr/>
        </p:nvSpPr>
        <p:spPr>
          <a:xfrm>
            <a:off x="785786" y="388388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7" name="Picture 2" descr="H:\2015年修改\图片8.jpg"/>
          <p:cNvPicPr>
            <a:picLocks noChangeAspect="1" noChangeArrowheads="1"/>
          </p:cNvPicPr>
          <p:nvPr/>
        </p:nvPicPr>
        <p:blipFill>
          <a:blip r:embed="rId3"/>
          <a:srcRect/>
          <a:stretch>
            <a:fillRect/>
          </a:stretch>
        </p:blipFill>
        <p:spPr bwMode="auto">
          <a:xfrm>
            <a:off x="0" y="0"/>
            <a:ext cx="7143750" cy="1225550"/>
          </a:xfrm>
          <a:prstGeom prst="rect">
            <a:avLst/>
          </a:prstGeom>
          <a:noFill/>
        </p:spPr>
      </p:pic>
    </p:spTree>
    <p:extLst>
      <p:ext uri="{BB962C8B-B14F-4D97-AF65-F5344CB8AC3E}">
        <p14:creationId xmlns:p14="http://schemas.microsoft.com/office/powerpoint/2010/main" xmlns="" val="145097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698" t="13989" r="727"/>
          <a:stretch/>
        </p:blipFill>
        <p:spPr bwMode="auto">
          <a:xfrm>
            <a:off x="135247" y="2214554"/>
            <a:ext cx="8986835"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776083" y="1428736"/>
            <a:ext cx="3510165" cy="461665"/>
          </a:xfrm>
          <a:prstGeom prst="rect">
            <a:avLst/>
          </a:prstGeom>
          <a:noFill/>
        </p:spPr>
        <p:txBody>
          <a:bodyPr wrap="square" rtlCol="0">
            <a:spAutoFit/>
          </a:bodyPr>
          <a:lstStyle/>
          <a:p>
            <a:pPr>
              <a:defRPr/>
            </a:pPr>
            <a:r>
              <a:rPr lang="zh-CN" altLang="en-US" sz="2400" b="1" dirty="0" smtClean="0">
                <a:latin typeface="华文楷体" pitchFamily="2" charset="-122"/>
                <a:ea typeface="华文楷体" pitchFamily="2" charset="-122"/>
              </a:rPr>
              <a:t>限制某人做某事</a:t>
            </a:r>
          </a:p>
        </p:txBody>
      </p:sp>
      <p:sp>
        <p:nvSpPr>
          <p:cNvPr id="13" name="文本框 5"/>
          <p:cNvSpPr txBox="1"/>
          <p:nvPr/>
        </p:nvSpPr>
        <p:spPr>
          <a:xfrm>
            <a:off x="785786" y="4357694"/>
            <a:ext cx="7143800" cy="830997"/>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have difficulty in/ constrain </a:t>
            </a:r>
            <a:r>
              <a:rPr lang="en-US" altLang="zh-CN" sz="2400" dirty="0" err="1" smtClean="0"/>
              <a:t>sb</a:t>
            </a:r>
            <a:r>
              <a:rPr lang="en-US" altLang="zh-CN" sz="2400" dirty="0" smtClean="0"/>
              <a:t>. from doing/the football pitch</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785786" y="5286388"/>
            <a:ext cx="7349736" cy="830997"/>
          </a:xfrm>
          <a:prstGeom prst="rect">
            <a:avLst/>
          </a:prstGeom>
          <a:noFill/>
        </p:spPr>
        <p:txBody>
          <a:bodyPr wrap="square" rtlCol="0">
            <a:spAutoFit/>
          </a:bodyPr>
          <a:lstStyle/>
          <a:p>
            <a:pPr>
              <a:spcBef>
                <a:spcPct val="50000"/>
              </a:spcBef>
              <a:defRPr/>
            </a:pPr>
            <a:r>
              <a:rPr kumimoji="1" lang="en-US" altLang="zh-CN" sz="2400" dirty="0" smtClean="0">
                <a:latin typeface="Helvetica" pitchFamily="34" charset="0"/>
              </a:rPr>
              <a:t>The policemen had difficulty in </a:t>
            </a:r>
            <a:r>
              <a:rPr kumimoji="1" lang="en-US" altLang="zh-CN" sz="2400" b="1" i="1" dirty="0" smtClean="0">
                <a:solidFill>
                  <a:srgbClr val="FF6600"/>
                </a:solidFill>
                <a:latin typeface="Helvetica" pitchFamily="34" charset="0"/>
              </a:rPr>
              <a:t>constraining the crowd from</a:t>
            </a:r>
            <a:r>
              <a:rPr kumimoji="1" lang="en-US" altLang="zh-CN" sz="2400" dirty="0" smtClean="0">
                <a:latin typeface="Helvetica" pitchFamily="34" charset="0"/>
              </a:rPr>
              <a:t> rushing onto the football pitch.</a:t>
            </a:r>
          </a:p>
        </p:txBody>
      </p:sp>
      <p:sp>
        <p:nvSpPr>
          <p:cNvPr id="16" name="TextBox 15"/>
          <p:cNvSpPr txBox="1"/>
          <p:nvPr/>
        </p:nvSpPr>
        <p:spPr>
          <a:xfrm>
            <a:off x="5571198" y="1312119"/>
            <a:ext cx="3001330" cy="830997"/>
          </a:xfrm>
          <a:prstGeom prst="rect">
            <a:avLst/>
          </a:prstGeom>
          <a:noFill/>
        </p:spPr>
        <p:txBody>
          <a:bodyPr wrap="square" rtlCol="0">
            <a:spAutoFit/>
          </a:bodyPr>
          <a:lstStyle/>
          <a:p>
            <a:pPr>
              <a:spcBef>
                <a:spcPct val="50000"/>
              </a:spcBef>
            </a:pPr>
            <a:r>
              <a:rPr lang="en-US" altLang="zh-CN" sz="2400" b="1" dirty="0" smtClean="0">
                <a:latin typeface="Helvetica" pitchFamily="34" charset="0"/>
              </a:rPr>
              <a:t>constrain sb. from doing </a:t>
            </a:r>
            <a:r>
              <a:rPr lang="en-US" altLang="zh-CN" sz="2400" b="1" dirty="0" err="1" smtClean="0">
                <a:latin typeface="Helvetica" pitchFamily="34" charset="0"/>
              </a:rPr>
              <a:t>sth</a:t>
            </a:r>
            <a:r>
              <a:rPr lang="en-US" altLang="zh-CN" sz="2400" b="1" dirty="0" smtClean="0">
                <a:latin typeface="Helvetica" pitchFamily="34" charset="0"/>
              </a:rPr>
              <a:t>. </a:t>
            </a:r>
          </a:p>
        </p:txBody>
      </p:sp>
      <p:sp>
        <p:nvSpPr>
          <p:cNvPr id="2" name="TextBox 1"/>
          <p:cNvSpPr txBox="1"/>
          <p:nvPr/>
        </p:nvSpPr>
        <p:spPr>
          <a:xfrm>
            <a:off x="3716850" y="1428736"/>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短语逆译</a:t>
            </a:r>
            <a:endParaRPr lang="zh-CN" altLang="en-US" sz="2600" dirty="0">
              <a:solidFill>
                <a:schemeClr val="accent6">
                  <a:lumMod val="50000"/>
                </a:schemeClr>
              </a:solidFill>
              <a:latin typeface="华文行楷" pitchFamily="2" charset="-122"/>
              <a:ea typeface="华文行楷" pitchFamily="2" charset="-122"/>
            </a:endParaRPr>
          </a:p>
        </p:txBody>
      </p:sp>
      <p:sp>
        <p:nvSpPr>
          <p:cNvPr id="23" name="TextBox 22"/>
          <p:cNvSpPr txBox="1"/>
          <p:nvPr/>
        </p:nvSpPr>
        <p:spPr>
          <a:xfrm>
            <a:off x="714348" y="2681583"/>
            <a:ext cx="1650392" cy="461665"/>
          </a:xfrm>
          <a:prstGeom prst="rect">
            <a:avLst/>
          </a:prstGeom>
          <a:noFill/>
        </p:spPr>
        <p:txBody>
          <a:bodyPr wrap="square" rtlCol="0">
            <a:spAutoFit/>
          </a:bodyPr>
          <a:lstStyle/>
          <a:p>
            <a:r>
              <a:rPr lang="zh-CN" altLang="en-US" sz="2400" dirty="0">
                <a:solidFill>
                  <a:schemeClr val="accent6">
                    <a:lumMod val="50000"/>
                  </a:schemeClr>
                </a:solidFill>
                <a:latin typeface="华文行楷" pitchFamily="2" charset="-122"/>
                <a:ea typeface="华文行楷" pitchFamily="2" charset="-122"/>
              </a:rPr>
              <a:t>短语应用</a:t>
            </a:r>
          </a:p>
        </p:txBody>
      </p:sp>
      <p:sp>
        <p:nvSpPr>
          <p:cNvPr id="3" name="TextBox 2"/>
          <p:cNvSpPr txBox="1"/>
          <p:nvPr/>
        </p:nvSpPr>
        <p:spPr>
          <a:xfrm>
            <a:off x="785786" y="3324525"/>
            <a:ext cx="7500990" cy="461665"/>
          </a:xfrm>
          <a:prstGeom prst="rect">
            <a:avLst/>
          </a:prstGeom>
          <a:noFill/>
        </p:spPr>
        <p:txBody>
          <a:bodyPr wrap="square" rtlCol="0">
            <a:spAutoFit/>
          </a:bodyPr>
          <a:lstStyle/>
          <a:p>
            <a:r>
              <a:rPr lang="zh-CN" altLang="en-US" sz="2400" dirty="0" smtClean="0">
                <a:latin typeface="华文行楷" pitchFamily="2" charset="-122"/>
                <a:ea typeface="华文行楷" pitchFamily="2" charset="-122"/>
              </a:rPr>
              <a:t>警察难以制止人群冲进足球场地。</a:t>
            </a:r>
            <a:endParaRPr lang="zh-CN" altLang="en-US" sz="2400" dirty="0">
              <a:latin typeface="华文行楷" pitchFamily="2" charset="-122"/>
              <a:ea typeface="华文行楷" pitchFamily="2" charset="-122"/>
            </a:endParaRPr>
          </a:p>
        </p:txBody>
      </p:sp>
      <p:sp>
        <p:nvSpPr>
          <p:cNvPr id="25" name="TextBox 24"/>
          <p:cNvSpPr txBox="1"/>
          <p:nvPr/>
        </p:nvSpPr>
        <p:spPr>
          <a:xfrm>
            <a:off x="714348" y="3929066"/>
            <a:ext cx="1650392" cy="461665"/>
          </a:xfrm>
          <a:prstGeom prst="rect">
            <a:avLst/>
          </a:prstGeom>
          <a:noFill/>
        </p:spPr>
        <p:txBody>
          <a:bodyPr wrap="square" rtlCol="0">
            <a:spAutoFit/>
          </a:bodyPr>
          <a:lstStyle/>
          <a:p>
            <a:r>
              <a:rPr lang="zh-CN" altLang="en-US" sz="2400" dirty="0" smtClean="0">
                <a:solidFill>
                  <a:schemeClr val="accent6">
                    <a:lumMod val="50000"/>
                  </a:schemeClr>
                </a:solidFill>
                <a:latin typeface="华文行楷" pitchFamily="2" charset="-122"/>
                <a:ea typeface="华文行楷" pitchFamily="2" charset="-122"/>
              </a:rPr>
              <a:t>意群提示</a:t>
            </a:r>
            <a:endParaRPr lang="zh-CN" altLang="en-US" sz="2400" dirty="0">
              <a:solidFill>
                <a:schemeClr val="accent6">
                  <a:lumMod val="50000"/>
                </a:schemeClr>
              </a:solidFill>
              <a:latin typeface="华文行楷" pitchFamily="2" charset="-122"/>
              <a:ea typeface="华文行楷" pitchFamily="2" charset="-122"/>
            </a:endParaRPr>
          </a:p>
        </p:txBody>
      </p:sp>
      <p:pic>
        <p:nvPicPr>
          <p:cNvPr id="17" name="Picture 2" descr="H:\2015年修改\图片8.jpg"/>
          <p:cNvPicPr>
            <a:picLocks noChangeAspect="1" noChangeArrowheads="1"/>
          </p:cNvPicPr>
          <p:nvPr/>
        </p:nvPicPr>
        <p:blipFill>
          <a:blip r:embed="rId3"/>
          <a:srcRect/>
          <a:stretch>
            <a:fillRect/>
          </a:stretch>
        </p:blipFill>
        <p:spPr bwMode="auto">
          <a:xfrm>
            <a:off x="0" y="0"/>
            <a:ext cx="7143750" cy="1225550"/>
          </a:xfrm>
          <a:prstGeom prst="rect">
            <a:avLst/>
          </a:prstGeom>
          <a:noFill/>
        </p:spPr>
      </p:pic>
    </p:spTree>
    <p:extLst>
      <p:ext uri="{BB962C8B-B14F-4D97-AF65-F5344CB8AC3E}">
        <p14:creationId xmlns:p14="http://schemas.microsoft.com/office/powerpoint/2010/main" xmlns="" val="423319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6" grpId="0"/>
      <p:bldP spid="23" grpId="0"/>
      <p:bldP spid="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1" descr="tv">
            <a:hlinkClick r:id="rId3" action="ppaction://hlinkfile"/>
          </p:cNvPr>
          <p:cNvPicPr>
            <a:picLocks noChangeAspect="1" noChangeArrowheads="1"/>
          </p:cNvPicPr>
          <p:nvPr/>
        </p:nvPicPr>
        <p:blipFill>
          <a:blip r:embed="rId4"/>
          <a:srcRect/>
          <a:stretch>
            <a:fillRect/>
          </a:stretch>
        </p:blipFill>
        <p:spPr bwMode="auto">
          <a:xfrm>
            <a:off x="539552" y="1285875"/>
            <a:ext cx="8136904" cy="5072063"/>
          </a:xfrm>
          <a:prstGeom prst="rect">
            <a:avLst/>
          </a:prstGeom>
          <a:noFill/>
          <a:ln w="9525">
            <a:noFill/>
            <a:miter lim="800000"/>
            <a:headEnd/>
            <a:tailEnd/>
          </a:ln>
        </p:spPr>
      </p:pic>
      <p:sp>
        <p:nvSpPr>
          <p:cNvPr id="2" name="TextBox 1">
            <a:hlinkClick r:id="rId5" action="ppaction://hlinksldjump"/>
          </p:cNvPr>
          <p:cNvSpPr txBox="1"/>
          <p:nvPr/>
        </p:nvSpPr>
        <p:spPr>
          <a:xfrm>
            <a:off x="4139952" y="5789591"/>
            <a:ext cx="1124546" cy="461665"/>
          </a:xfrm>
          <a:prstGeom prst="rect">
            <a:avLst/>
          </a:prstGeom>
          <a:noFill/>
        </p:spPr>
        <p:txBody>
          <a:bodyPr wrap="square" rtlCol="0">
            <a:spAutoFit/>
          </a:bodyPr>
          <a:lstStyle/>
          <a:p>
            <a:r>
              <a:rPr lang="en-US" altLang="zh-CN" sz="2400" dirty="0" smtClean="0">
                <a:solidFill>
                  <a:schemeClr val="bg1"/>
                </a:solidFill>
                <a:effectLst>
                  <a:outerShdw blurRad="38100" dist="38100" dir="2700000" algn="tl">
                    <a:srgbClr val="000000">
                      <a:alpha val="43137"/>
                    </a:srgbClr>
                  </a:outerShdw>
                </a:effectLst>
                <a:latin typeface="Cooper Black" pitchFamily="18" charset="0"/>
              </a:rPr>
              <a:t>Back</a:t>
            </a:r>
            <a:endParaRPr lang="zh-CN" altLang="en-US" sz="2400" dirty="0">
              <a:solidFill>
                <a:schemeClr val="bg1"/>
              </a:solidFill>
              <a:effectLst>
                <a:outerShdw blurRad="38100" dist="38100" dir="2700000" algn="tl">
                  <a:srgbClr val="000000">
                    <a:alpha val="43137"/>
                  </a:srgbClr>
                </a:outerShdw>
              </a:effectLst>
              <a:latin typeface="Cooper Black" pitchFamily="18" charset="0"/>
            </a:endParaRPr>
          </a:p>
        </p:txBody>
      </p:sp>
      <p:pic>
        <p:nvPicPr>
          <p:cNvPr id="8" name="Picture 2" descr="H:\2015年修改\图片1.jpg"/>
          <p:cNvPicPr>
            <a:picLocks noChangeAspect="1" noChangeArrowheads="1"/>
          </p:cNvPicPr>
          <p:nvPr/>
        </p:nvPicPr>
        <p:blipFill>
          <a:blip r:embed="rId6"/>
          <a:srcRect l="776"/>
          <a:stretch>
            <a:fillRect/>
          </a:stretch>
        </p:blipFill>
        <p:spPr bwMode="auto">
          <a:xfrm>
            <a:off x="0" y="0"/>
            <a:ext cx="9135137" cy="1212850"/>
          </a:xfrm>
          <a:prstGeom prst="rect">
            <a:avLst/>
          </a:prstGeom>
          <a:noFill/>
        </p:spPr>
      </p:pic>
      <p:pic>
        <p:nvPicPr>
          <p:cNvPr id="7" name="travel alone.avi">
            <a:hlinkClick r:id="" action="ppaction://media"/>
          </p:cNvPr>
          <p:cNvPicPr>
            <a:picLocks noRot="1" noChangeAspect="1"/>
          </p:cNvPicPr>
          <p:nvPr>
            <a:videoFile r:link="rId1"/>
          </p:nvPr>
        </p:nvPicPr>
        <p:blipFill>
          <a:blip r:embed="rId7"/>
          <a:stretch>
            <a:fillRect/>
          </a:stretch>
        </p:blipFill>
        <p:spPr>
          <a:xfrm>
            <a:off x="692498" y="1500174"/>
            <a:ext cx="7665716" cy="392909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nvGraphicFramePr>
        <p:xfrm>
          <a:off x="357158" y="1285860"/>
          <a:ext cx="8501122" cy="5286505"/>
        </p:xfrm>
        <a:graphic>
          <a:graphicData uri="http://schemas.openxmlformats.org/drawingml/2006/table">
            <a:tbl>
              <a:tblPr firstRow="1" bandRow="1">
                <a:tableStyleId>{93296810-A885-4BE3-A3E7-6D5BEEA58F35}</a:tableStyleId>
              </a:tblPr>
              <a:tblGrid>
                <a:gridCol w="4714878"/>
                <a:gridCol w="3786244"/>
              </a:tblGrid>
              <a:tr h="531625">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930374">
                <a:tc>
                  <a:txBody>
                    <a:bodyPr/>
                    <a:lstStyle/>
                    <a:p>
                      <a:pPr marL="457200" marR="0" indent="-45720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solidFill>
                            <a:schemeClr val="dk1"/>
                          </a:solidFill>
                          <a:latin typeface="Helvetica"/>
                          <a:ea typeface="+mn-ea"/>
                          <a:cs typeface="+mn-cs"/>
                        </a:rPr>
                        <a:t>1. The reactions from ... and</a:t>
                      </a:r>
                    </a:p>
                    <a:p>
                      <a:pPr marL="457200" marR="0" indent="-457200" algn="l" defTabSz="914400" rtl="0" eaLnBrk="1" fontAlgn="auto" latinLnBrk="0" hangingPunct="1">
                        <a:lnSpc>
                          <a:spcPct val="100000"/>
                        </a:lnSpc>
                        <a:spcBef>
                          <a:spcPts val="0"/>
                        </a:spcBef>
                        <a:spcAft>
                          <a:spcPts val="0"/>
                        </a:spcAft>
                        <a:buClrTx/>
                        <a:buSzTx/>
                        <a:buFontTx/>
                        <a:buNone/>
                        <a:tabLst/>
                        <a:defRPr/>
                      </a:pPr>
                      <a:r>
                        <a:rPr kumimoji="1" lang="en-US" altLang="zh-CN" sz="2400" kern="1200" baseline="0" dirty="0" smtClean="0">
                          <a:solidFill>
                            <a:schemeClr val="dk1"/>
                          </a:solidFill>
                          <a:latin typeface="Helvetica"/>
                          <a:ea typeface="+mn-ea"/>
                          <a:cs typeface="+mn-cs"/>
                        </a:rPr>
                        <a:t>    </a:t>
                      </a:r>
                      <a:r>
                        <a:rPr kumimoji="1" lang="en-US" altLang="zh-CN" sz="2400" kern="1200" dirty="0" smtClean="0">
                          <a:solidFill>
                            <a:schemeClr val="dk1"/>
                          </a:solidFill>
                          <a:latin typeface="Helvetica"/>
                          <a:ea typeface="+mn-ea"/>
                          <a:cs typeface="+mn-cs"/>
                        </a:rPr>
                        <a:t>especially from ... show/reveal</a:t>
                      </a:r>
                    </a:p>
                    <a:p>
                      <a:pPr marL="457200" marR="0" indent="-457200" algn="l" defTabSz="914400" rtl="0" eaLnBrk="1" fontAlgn="auto" latinLnBrk="0" hangingPunct="1">
                        <a:lnSpc>
                          <a:spcPct val="100000"/>
                        </a:lnSpc>
                        <a:spcBef>
                          <a:spcPts val="0"/>
                        </a:spcBef>
                        <a:spcAft>
                          <a:spcPts val="0"/>
                        </a:spcAft>
                        <a:buClrTx/>
                        <a:buSzTx/>
                        <a:buFontTx/>
                        <a:buNone/>
                        <a:tabLst/>
                        <a:defRPr/>
                      </a:pPr>
                      <a:r>
                        <a:rPr kumimoji="1" lang="en-US" altLang="zh-CN" sz="2400" kern="1200" baseline="0" dirty="0" smtClean="0">
                          <a:solidFill>
                            <a:schemeClr val="dk1"/>
                          </a:solidFill>
                          <a:latin typeface="Helvetica"/>
                          <a:ea typeface="+mn-ea"/>
                          <a:cs typeface="+mn-cs"/>
                        </a:rPr>
                        <a:t>    </a:t>
                      </a:r>
                      <a:r>
                        <a:rPr kumimoji="1" lang="en-US" altLang="zh-CN" sz="2400" kern="1200" dirty="0" smtClean="0">
                          <a:solidFill>
                            <a:schemeClr val="dk1"/>
                          </a:solidFill>
                          <a:latin typeface="Helvetica"/>
                          <a:ea typeface="+mn-ea"/>
                          <a:cs typeface="+mn-cs"/>
                        </a:rPr>
                        <a:t>sb. that ....</a:t>
                      </a:r>
                    </a:p>
                  </a:txBody>
                  <a:tcPr/>
                </a:tc>
                <a:tc>
                  <a:txBody>
                    <a:bodyPr/>
                    <a:lstStyle/>
                    <a:p>
                      <a:pPr algn="just">
                        <a:lnSpc>
                          <a:spcPts val="2800"/>
                        </a:lnSpc>
                        <a:spcBef>
                          <a:spcPct val="50000"/>
                        </a:spcBef>
                        <a:defRPr/>
                      </a:pPr>
                      <a:r>
                        <a:rPr kumimoji="1" lang="zh-CN" altLang="en-US" sz="2400" kern="1200" dirty="0" smtClean="0">
                          <a:solidFill>
                            <a:schemeClr val="dk1"/>
                          </a:solidFill>
                          <a:latin typeface="华文楷体" pitchFamily="2" charset="-122"/>
                          <a:ea typeface="华文楷体" pitchFamily="2" charset="-122"/>
                          <a:cs typeface="+mn-cs"/>
                        </a:rPr>
                        <a:t>用于表达“人们对某事物的反应或看法” </a:t>
                      </a:r>
                      <a:endParaRPr kumimoji="1" lang="zh-CN" altLang="en-US" sz="2400" kern="1200" dirty="0">
                        <a:solidFill>
                          <a:schemeClr val="dk1"/>
                        </a:solidFill>
                        <a:latin typeface="华文楷体" pitchFamily="2" charset="-122"/>
                        <a:ea typeface="华文楷体" pitchFamily="2" charset="-122"/>
                        <a:cs typeface="+mn-cs"/>
                      </a:endParaRPr>
                    </a:p>
                  </a:txBody>
                  <a:tcPr anchor="ctr"/>
                </a:tc>
              </a:tr>
              <a:tr h="974390">
                <a:tc>
                  <a:txBody>
                    <a:bodyPr/>
                    <a:lstStyle/>
                    <a:p>
                      <a:pPr marL="363538" indent="-363538">
                        <a:lnSpc>
                          <a:spcPts val="2800"/>
                        </a:lnSpc>
                      </a:pPr>
                      <a:r>
                        <a:rPr kumimoji="1" lang="en-US" altLang="zh-CN" sz="2400" kern="1200" dirty="0" smtClean="0">
                          <a:solidFill>
                            <a:schemeClr val="dk1"/>
                          </a:solidFill>
                          <a:latin typeface="Helvetica"/>
                          <a:ea typeface="+mn-ea"/>
                          <a:cs typeface="+mn-cs"/>
                        </a:rPr>
                        <a:t>2.</a:t>
                      </a:r>
                      <a:r>
                        <a:rPr kumimoji="1" lang="en-US" altLang="zh-CN" sz="2400" kern="1200" baseline="0" dirty="0" smtClean="0">
                          <a:solidFill>
                            <a:schemeClr val="dk1"/>
                          </a:solidFill>
                          <a:latin typeface="Helvetica"/>
                          <a:ea typeface="+mn-ea"/>
                          <a:cs typeface="+mn-cs"/>
                        </a:rPr>
                        <a:t>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might have helped do ....   But it would have done …</a:t>
                      </a:r>
                    </a:p>
                  </a:txBody>
                  <a:tcPr anchor="ctr"/>
                </a:tc>
                <a:tc>
                  <a:txBody>
                    <a:bodyPr/>
                    <a:lstStyle/>
                    <a:p>
                      <a:r>
                        <a:rPr kumimoji="1" lang="zh-CN" altLang="en-US" sz="2400" kern="1200" dirty="0" smtClean="0">
                          <a:solidFill>
                            <a:schemeClr val="dk1"/>
                          </a:solidFill>
                          <a:latin typeface="华文楷体" pitchFamily="2" charset="-122"/>
                          <a:ea typeface="华文楷体" pitchFamily="2" charset="-122"/>
                          <a:cs typeface="+mn-cs"/>
                        </a:rPr>
                        <a:t>对一件事情的辩证分析，用于表达 “事物可能存在的优势及劣势”。</a:t>
                      </a:r>
                    </a:p>
                  </a:txBody>
                  <a:tcPr/>
                </a:tc>
              </a:tr>
              <a:tr h="1132639">
                <a:tc>
                  <a:txBody>
                    <a:bodyPr/>
                    <a:lstStyle/>
                    <a:p>
                      <a:pPr marL="269875" indent="-269875">
                        <a:lnSpc>
                          <a:spcPts val="2800"/>
                        </a:lnSpc>
                      </a:pPr>
                      <a:r>
                        <a:rPr kumimoji="1" lang="en-US" altLang="zh-CN" sz="2400" kern="1200" dirty="0" smtClean="0">
                          <a:solidFill>
                            <a:schemeClr val="dk1"/>
                          </a:solidFill>
                          <a:latin typeface="Helvetica"/>
                          <a:ea typeface="+mn-ea"/>
                          <a:cs typeface="+mn-cs"/>
                        </a:rPr>
                        <a:t>3. As it turned out,</a:t>
                      </a:r>
                      <a:r>
                        <a:rPr kumimoji="1" lang="zh-CN" altLang="en-US" sz="2400" kern="1200" dirty="0" smtClean="0">
                          <a:solidFill>
                            <a:schemeClr val="dk1"/>
                          </a:solidFill>
                          <a:latin typeface="Helvetica"/>
                          <a:ea typeface="+mn-ea"/>
                          <a:cs typeface="+mn-cs"/>
                        </a:rPr>
                        <a:t> </a:t>
                      </a:r>
                      <a:r>
                        <a:rPr kumimoji="1" lang="en-US" altLang="zh-CN" sz="2400" kern="1200" dirty="0" smtClean="0">
                          <a:solidFill>
                            <a:schemeClr val="dk1"/>
                          </a:solidFill>
                          <a:latin typeface="Helvetica"/>
                          <a:ea typeface="+mn-ea"/>
                          <a:cs typeface="+mn-cs"/>
                        </a:rPr>
                        <a:t>sb. do (does)    </a:t>
                      </a:r>
                    </a:p>
                    <a:p>
                      <a:pPr marL="269875" indent="-269875">
                        <a:lnSpc>
                          <a:spcPts val="2800"/>
                        </a:lnSpc>
                      </a:pPr>
                      <a:r>
                        <a:rPr kumimoji="1" lang="en-US" altLang="zh-CN" sz="2400" kern="1200" dirty="0" smtClean="0">
                          <a:solidFill>
                            <a:schemeClr val="dk1"/>
                          </a:solidFill>
                          <a:latin typeface="Helvetica"/>
                          <a:ea typeface="+mn-ea"/>
                          <a:cs typeface="+mn-cs"/>
                        </a:rPr>
                        <a:t>   </a:t>
                      </a:r>
                      <a:r>
                        <a:rPr kumimoji="1" lang="en-US" altLang="zh-CN" sz="2400" kern="1200" baseline="0" dirty="0" smtClean="0">
                          <a:solidFill>
                            <a:schemeClr val="dk1"/>
                          </a:solidFill>
                          <a:latin typeface="Helvetica"/>
                          <a:ea typeface="+mn-ea"/>
                          <a:cs typeface="+mn-cs"/>
                        </a:rPr>
                        <a:t>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do (does).</a:t>
                      </a:r>
                    </a:p>
                  </a:txBody>
                  <a:tcPr anchor="ctr"/>
                </a:tc>
                <a:tc>
                  <a:txBody>
                    <a:bodyPr/>
                    <a:lstStyle/>
                    <a:p>
                      <a:r>
                        <a:rPr kumimoji="1" lang="zh-CN" altLang="en-US" sz="2400" kern="1200" dirty="0" smtClean="0">
                          <a:solidFill>
                            <a:schemeClr val="dk1"/>
                          </a:solidFill>
                          <a:latin typeface="华文楷体" pitchFamily="2" charset="-122"/>
                          <a:ea typeface="华文楷体" pitchFamily="2" charset="-122"/>
                          <a:cs typeface="+mn-cs"/>
                        </a:rPr>
                        <a:t>用于表达“本该某事发生的时候，实际所发生的是另外的情形”。</a:t>
                      </a:r>
                    </a:p>
                  </a:txBody>
                  <a:tcPr/>
                </a:tc>
              </a:tr>
              <a:tr h="1132639">
                <a:tc>
                  <a:txBody>
                    <a:bodyPr/>
                    <a:lstStyle/>
                    <a:p>
                      <a:pPr marL="363538" indent="-363538">
                        <a:lnSpc>
                          <a:spcPct val="100000"/>
                        </a:lnSpc>
                        <a:spcBef>
                          <a:spcPts val="0"/>
                        </a:spcBef>
                        <a:defRPr/>
                      </a:pPr>
                      <a:r>
                        <a:rPr kumimoji="1" lang="en-US" altLang="zh-CN" sz="2400" kern="1200" dirty="0" smtClean="0">
                          <a:solidFill>
                            <a:schemeClr val="dk1"/>
                          </a:solidFill>
                          <a:latin typeface="Helvetica"/>
                          <a:ea typeface="+mn-ea"/>
                          <a:cs typeface="+mn-cs"/>
                        </a:rPr>
                        <a:t>4. </a:t>
                      </a:r>
                      <a:r>
                        <a:rPr kumimoji="1" lang="en-US" altLang="zh-CN" sz="2400" dirty="0" smtClean="0">
                          <a:solidFill>
                            <a:schemeClr val="accent4">
                              <a:lumMod val="10000"/>
                            </a:schemeClr>
                          </a:solidFill>
                          <a:latin typeface="Helvetica" pitchFamily="34" charset="0"/>
                        </a:rPr>
                        <a:t>Once sb. do(does) </a:t>
                      </a:r>
                      <a:r>
                        <a:rPr kumimoji="1" lang="en-US" altLang="zh-CN" sz="2400" dirty="0" err="1" smtClean="0">
                          <a:solidFill>
                            <a:schemeClr val="accent4">
                              <a:lumMod val="10000"/>
                            </a:schemeClr>
                          </a:solidFill>
                          <a:latin typeface="Helvetica" pitchFamily="34" charset="0"/>
                        </a:rPr>
                        <a:t>sth</a:t>
                      </a:r>
                      <a:r>
                        <a:rPr kumimoji="1" lang="en-US" altLang="zh-CN" sz="2400" dirty="0" smtClean="0">
                          <a:solidFill>
                            <a:schemeClr val="accent4">
                              <a:lumMod val="10000"/>
                            </a:schemeClr>
                          </a:solidFill>
                          <a:latin typeface="Helvetica" pitchFamily="34" charset="0"/>
                        </a:rPr>
                        <a:t>, sb. Will</a:t>
                      </a:r>
                    </a:p>
                    <a:p>
                      <a:pPr marL="363538" indent="-363538">
                        <a:lnSpc>
                          <a:spcPct val="100000"/>
                        </a:lnSpc>
                        <a:spcBef>
                          <a:spcPts val="0"/>
                        </a:spcBef>
                        <a:defRPr/>
                      </a:pPr>
                      <a:r>
                        <a:rPr kumimoji="1" lang="en-US" altLang="zh-CN" sz="2400" dirty="0" smtClean="0">
                          <a:solidFill>
                            <a:schemeClr val="accent4">
                              <a:lumMod val="10000"/>
                            </a:schemeClr>
                          </a:solidFill>
                          <a:latin typeface="Helvetica" pitchFamily="34" charset="0"/>
                        </a:rPr>
                        <a:t>    be + amazed</a:t>
                      </a:r>
                      <a:r>
                        <a:rPr kumimoji="1" lang="en-US" altLang="zh-CN" sz="2400" baseline="0" dirty="0" smtClean="0">
                          <a:solidFill>
                            <a:schemeClr val="accent4">
                              <a:lumMod val="10000"/>
                            </a:schemeClr>
                          </a:solidFill>
                          <a:latin typeface="Helvetica" pitchFamily="34" charset="0"/>
                        </a:rPr>
                        <a:t> </a:t>
                      </a:r>
                      <a:r>
                        <a:rPr kumimoji="1" lang="en-US" altLang="zh-CN" sz="2400" dirty="0" smtClean="0">
                          <a:solidFill>
                            <a:schemeClr val="accent4">
                              <a:lumMod val="10000"/>
                            </a:schemeClr>
                          </a:solidFill>
                          <a:latin typeface="Helvetica" pitchFamily="34" charset="0"/>
                        </a:rPr>
                        <a:t>/ disappointed / </a:t>
                      </a:r>
                    </a:p>
                    <a:p>
                      <a:pPr marL="363538" indent="-363538">
                        <a:lnSpc>
                          <a:spcPct val="100000"/>
                        </a:lnSpc>
                        <a:spcBef>
                          <a:spcPts val="0"/>
                        </a:spcBef>
                        <a:defRPr/>
                      </a:pPr>
                      <a:r>
                        <a:rPr kumimoji="1" lang="en-US" altLang="zh-CN" sz="2400" dirty="0" smtClean="0">
                          <a:solidFill>
                            <a:schemeClr val="accent4">
                              <a:lumMod val="10000"/>
                            </a:schemeClr>
                          </a:solidFill>
                          <a:latin typeface="Helvetica" pitchFamily="34" charset="0"/>
                        </a:rPr>
                        <a:t>    angry, etc. at ...</a:t>
                      </a:r>
                      <a:endParaRPr kumimoji="1" lang="en-US" altLang="zh-CN" sz="2400" dirty="0">
                        <a:solidFill>
                          <a:schemeClr val="accent4">
                            <a:lumMod val="10000"/>
                          </a:schemeClr>
                        </a:solidFill>
                        <a:latin typeface="Helvetica"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用于表达“某人做某事后可能出现的效应或后果”。</a:t>
                      </a:r>
                    </a:p>
                  </a:txBody>
                  <a:tcPr anchor="ctr"/>
                </a:tc>
              </a:tr>
            </a:tbl>
          </a:graphicData>
        </a:graphic>
      </p:graphicFrame>
      <p:pic>
        <p:nvPicPr>
          <p:cNvPr id="9218" name="Picture 2" descr="H:\2015年修改\图片9.jpg"/>
          <p:cNvPicPr>
            <a:picLocks noChangeAspect="1" noChangeArrowheads="1"/>
          </p:cNvPicPr>
          <p:nvPr/>
        </p:nvPicPr>
        <p:blipFill>
          <a:blip r:embed="rId3"/>
          <a:srcRect/>
          <a:stretch>
            <a:fillRect/>
          </a:stretch>
        </p:blipFill>
        <p:spPr bwMode="auto">
          <a:xfrm>
            <a:off x="-32" y="-24"/>
            <a:ext cx="7143750" cy="1225550"/>
          </a:xfrm>
          <a:prstGeom prst="rect">
            <a:avLst/>
          </a:prstGeom>
          <a:noFill/>
        </p:spPr>
      </p:pic>
    </p:spTree>
    <p:extLst>
      <p:ext uri="{BB962C8B-B14F-4D97-AF65-F5344CB8AC3E}">
        <p14:creationId xmlns="" xmlns:p14="http://schemas.microsoft.com/office/powerpoint/2010/main" val="39346939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hlinkClick r:id="" action="ppaction://hlinkshowjump?jump=nextslide"/>
          </p:cNvPr>
          <p:cNvSpPr txBox="1"/>
          <p:nvPr/>
        </p:nvSpPr>
        <p:spPr>
          <a:xfrm>
            <a:off x="6253636" y="5910047"/>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dirty="0" smtClean="0"/>
              <a:t>句型提炼</a:t>
            </a:r>
            <a:endParaRPr lang="zh-CN" altLang="en-US" b="1" dirty="0"/>
          </a:p>
        </p:txBody>
      </p:sp>
      <p:grpSp>
        <p:nvGrpSpPr>
          <p:cNvPr id="19" name="组合 18"/>
          <p:cNvGrpSpPr/>
          <p:nvPr/>
        </p:nvGrpSpPr>
        <p:grpSpPr>
          <a:xfrm>
            <a:off x="1404790" y="1214422"/>
            <a:ext cx="6381920" cy="1866425"/>
            <a:chOff x="1404790" y="1548458"/>
            <a:chExt cx="6381920" cy="1866425"/>
          </a:xfrm>
        </p:grpSpPr>
        <p:sp>
          <p:nvSpPr>
            <p:cNvPr id="25" name="Rectangle 21"/>
            <p:cNvSpPr>
              <a:spLocks noChangeArrowheads="1"/>
            </p:cNvSpPr>
            <p:nvPr/>
          </p:nvSpPr>
          <p:spPr bwMode="auto">
            <a:xfrm>
              <a:off x="1428728" y="2214554"/>
              <a:ext cx="635798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sz="2400" dirty="0" smtClean="0">
                  <a:latin typeface="华文行楷" pitchFamily="2" charset="-122"/>
                  <a:ea typeface="华文行楷" pitchFamily="2" charset="-122"/>
                </a:rPr>
                <a:t>但是</a:t>
              </a:r>
              <a:r>
                <a:rPr lang="zh-CN" altLang="en-US" sz="2400" dirty="0" smtClean="0">
                  <a:solidFill>
                    <a:srgbClr val="C00000"/>
                  </a:solidFill>
                  <a:latin typeface="华文行楷" pitchFamily="2" charset="-122"/>
                  <a:ea typeface="华文行楷" pitchFamily="2" charset="-122"/>
                </a:rPr>
                <a:t>从我认识的人、旅友，尤其是我所到国家的居民的反应得知</a:t>
              </a:r>
              <a:r>
                <a:rPr lang="zh-CN" altLang="en-US" sz="2400" dirty="0" smtClean="0">
                  <a:latin typeface="华文行楷" pitchFamily="2" charset="-122"/>
                  <a:ea typeface="华文行楷" pitchFamily="2" charset="-122"/>
                </a:rPr>
                <a:t>，很多人觉得独自旅行很怪异，甚至会觉得不可思议和欠考虑。</a:t>
              </a:r>
              <a:endParaRPr lang="zh-CN" altLang="en-US" sz="2400" dirty="0">
                <a:latin typeface="华文行楷" pitchFamily="2" charset="-122"/>
                <a:ea typeface="华文行楷" pitchFamily="2" charset="-122"/>
              </a:endParaRPr>
            </a:p>
          </p:txBody>
        </p:sp>
        <p:sp>
          <p:nvSpPr>
            <p:cNvPr id="5" name="TextBox 4"/>
            <p:cNvSpPr txBox="1"/>
            <p:nvPr/>
          </p:nvSpPr>
          <p:spPr>
            <a:xfrm>
              <a:off x="1404790" y="1548458"/>
              <a:ext cx="1952764" cy="523220"/>
            </a:xfrm>
            <a:prstGeom prst="rect">
              <a:avLst/>
            </a:prstGeom>
            <a:noFill/>
          </p:spPr>
          <p:txBody>
            <a:bodyPr wrap="square" rtlCol="0">
              <a:spAutoFit/>
            </a:bodyPr>
            <a:lstStyle/>
            <a:p>
              <a:r>
                <a:rPr lang="zh-CN" altLang="en-US" sz="2800" b="1" dirty="0" smtClean="0">
                  <a:solidFill>
                    <a:srgbClr val="C00000"/>
                  </a:solidFill>
                  <a:latin typeface="华文行楷" pitchFamily="2" charset="-122"/>
                  <a:ea typeface="华文行楷" pitchFamily="2" charset="-122"/>
                </a:rPr>
                <a:t>原句译文</a:t>
              </a:r>
              <a:endParaRPr lang="zh-CN" altLang="en-US" sz="2800" b="1" dirty="0">
                <a:solidFill>
                  <a:srgbClr val="C00000"/>
                </a:solidFill>
                <a:latin typeface="华文行楷" pitchFamily="2" charset="-122"/>
                <a:ea typeface="华文行楷" pitchFamily="2" charset="-122"/>
              </a:endParaRPr>
            </a:p>
          </p:txBody>
        </p:sp>
      </p:grpSp>
      <p:sp>
        <p:nvSpPr>
          <p:cNvPr id="26" name="TextBox 25"/>
          <p:cNvSpPr txBox="1"/>
          <p:nvPr/>
        </p:nvSpPr>
        <p:spPr>
          <a:xfrm>
            <a:off x="1413908" y="3214686"/>
            <a:ext cx="1872208" cy="523220"/>
          </a:xfrm>
          <a:prstGeom prst="rect">
            <a:avLst/>
          </a:prstGeom>
          <a:noFill/>
        </p:spPr>
        <p:txBody>
          <a:bodyPr wrap="square" rtlCol="0">
            <a:spAutoFit/>
          </a:bodyPr>
          <a:lstStyle/>
          <a:p>
            <a:r>
              <a:rPr lang="zh-CN" altLang="en-US" sz="2800" b="1" dirty="0" smtClean="0">
                <a:solidFill>
                  <a:srgbClr val="FF6600"/>
                </a:solidFill>
                <a:latin typeface="华文行楷" pitchFamily="2" charset="-122"/>
                <a:ea typeface="华文行楷" pitchFamily="2" charset="-122"/>
              </a:rPr>
              <a:t>逆译练习</a:t>
            </a:r>
            <a:endParaRPr lang="zh-CN" altLang="en-US" sz="2800" b="1" dirty="0">
              <a:solidFill>
                <a:srgbClr val="FF6600"/>
              </a:solidFill>
              <a:latin typeface="华文行楷" pitchFamily="2" charset="-122"/>
              <a:ea typeface="华文行楷" pitchFamily="2" charset="-122"/>
            </a:endParaRPr>
          </a:p>
        </p:txBody>
      </p:sp>
      <p:sp>
        <p:nvSpPr>
          <p:cNvPr id="6" name="矩形 5"/>
          <p:cNvSpPr/>
          <p:nvPr/>
        </p:nvSpPr>
        <p:spPr>
          <a:xfrm>
            <a:off x="1428728" y="3753999"/>
            <a:ext cx="6357982" cy="2246769"/>
          </a:xfrm>
          <a:prstGeom prst="rect">
            <a:avLst/>
          </a:prstGeom>
        </p:spPr>
        <p:txBody>
          <a:bodyPr wrap="square">
            <a:spAutoFit/>
          </a:bodyPr>
          <a:lstStyle/>
          <a:p>
            <a:pPr algn="just">
              <a:lnSpc>
                <a:spcPts val="2800"/>
              </a:lnSpc>
              <a:spcBef>
                <a:spcPct val="50000"/>
              </a:spcBef>
              <a:defRPr/>
            </a:pPr>
            <a:r>
              <a:rPr lang="en-US" altLang="zh-CN" sz="2400" dirty="0" smtClean="0">
                <a:latin typeface="Helvetica" pitchFamily="34" charset="0"/>
              </a:rPr>
              <a:t>But </a:t>
            </a:r>
            <a:r>
              <a:rPr lang="en-US" altLang="zh-CN" sz="2400" b="1" dirty="0" smtClean="0">
                <a:solidFill>
                  <a:srgbClr val="FF6600"/>
                </a:solidFill>
                <a:latin typeface="Helvetica" pitchFamily="34" charset="0"/>
              </a:rPr>
              <a:t>the reactions </a:t>
            </a:r>
            <a:r>
              <a:rPr lang="en-US" altLang="zh-CN" sz="2400" dirty="0" smtClean="0">
                <a:latin typeface="Helvetica" pitchFamily="34" charset="0"/>
              </a:rPr>
              <a:t>I’ve gotten, </a:t>
            </a:r>
            <a:r>
              <a:rPr lang="en-US" altLang="zh-CN" sz="2400" b="1" dirty="0" smtClean="0">
                <a:solidFill>
                  <a:srgbClr val="FF6600"/>
                </a:solidFill>
                <a:latin typeface="Helvetica" pitchFamily="34" charset="0"/>
              </a:rPr>
              <a:t>from </a:t>
            </a:r>
            <a:r>
              <a:rPr lang="en-US" altLang="zh-CN" sz="2400" dirty="0" smtClean="0">
                <a:latin typeface="Helvetica" pitchFamily="34" charset="0"/>
              </a:rPr>
              <a:t>people I know, fellow travelers, </a:t>
            </a:r>
            <a:r>
              <a:rPr lang="en-US" altLang="zh-CN" sz="2400" b="1" dirty="0" smtClean="0">
                <a:solidFill>
                  <a:srgbClr val="FF6600"/>
                </a:solidFill>
                <a:latin typeface="Helvetica" pitchFamily="34" charset="0"/>
              </a:rPr>
              <a:t>and</a:t>
            </a:r>
            <a:r>
              <a:rPr lang="en-US" altLang="zh-CN" sz="2400" dirty="0" smtClean="0">
                <a:latin typeface="Helvetica" pitchFamily="34" charset="0"/>
              </a:rPr>
              <a:t> </a:t>
            </a:r>
            <a:r>
              <a:rPr lang="en-US" altLang="zh-CN" sz="2400" b="1" dirty="0" smtClean="0">
                <a:solidFill>
                  <a:srgbClr val="FF6600"/>
                </a:solidFill>
                <a:latin typeface="Helvetica" pitchFamily="34" charset="0"/>
              </a:rPr>
              <a:t>especially,</a:t>
            </a:r>
            <a:r>
              <a:rPr lang="en-US" altLang="zh-CN" sz="2400" dirty="0" smtClean="0">
                <a:latin typeface="Helvetica" pitchFamily="34" charset="0"/>
              </a:rPr>
              <a:t> </a:t>
            </a:r>
            <a:r>
              <a:rPr lang="en-US" altLang="zh-CN" sz="2400" b="1" dirty="0" smtClean="0">
                <a:solidFill>
                  <a:srgbClr val="FF6600"/>
                </a:solidFill>
                <a:latin typeface="Helvetica" pitchFamily="34" charset="0"/>
              </a:rPr>
              <a:t>from </a:t>
            </a:r>
            <a:r>
              <a:rPr lang="en-US" altLang="zh-CN" sz="2400" dirty="0" smtClean="0">
                <a:latin typeface="Helvetica" pitchFamily="34" charset="0"/>
              </a:rPr>
              <a:t>the natives of the countries I’ve visited,</a:t>
            </a:r>
            <a:r>
              <a:rPr lang="en-US" altLang="zh-CN" sz="2400" b="1" dirty="0" smtClean="0">
                <a:solidFill>
                  <a:srgbClr val="FF6600"/>
                </a:solidFill>
                <a:latin typeface="Helvetica" pitchFamily="34" charset="0"/>
              </a:rPr>
              <a:t> showed me that </a:t>
            </a:r>
            <a:r>
              <a:rPr lang="en-US" altLang="zh-CN" sz="2400" dirty="0" smtClean="0">
                <a:latin typeface="Helvetica" pitchFamily="34" charset="0"/>
              </a:rPr>
              <a:t>solo traveling is strange, and even considered inconceivable or reckless by many people. </a:t>
            </a:r>
            <a:r>
              <a:rPr lang="en-US" altLang="zh-CN" sz="2600" dirty="0" smtClean="0">
                <a:latin typeface="Helvetica" pitchFamily="34" charset="0"/>
              </a:rPr>
              <a:t>(Para. 5, L1)</a:t>
            </a:r>
            <a:endParaRPr lang="en-US" altLang="zh-CN" sz="2600" dirty="0">
              <a:latin typeface="Helvetica" pitchFamily="34" charset="0"/>
            </a:endParaRPr>
          </a:p>
        </p:txBody>
      </p:sp>
      <p:cxnSp>
        <p:nvCxnSpPr>
          <p:cNvPr id="4" name="直接连接符 3"/>
          <p:cNvCxnSpPr/>
          <p:nvPr/>
        </p:nvCxnSpPr>
        <p:spPr>
          <a:xfrm>
            <a:off x="1538332" y="1715982"/>
            <a:ext cx="6105502" cy="1588"/>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664188"/>
            <a:ext cx="6248377" cy="1588"/>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3" name="Picture 2" descr="H:\2015年修改\图片9.jpg"/>
          <p:cNvPicPr>
            <a:picLocks noChangeAspect="1" noChangeArrowheads="1"/>
          </p:cNvPicPr>
          <p:nvPr/>
        </p:nvPicPr>
        <p:blipFill>
          <a:blip r:embed="rId3"/>
          <a:srcRect/>
          <a:stretch>
            <a:fillRect/>
          </a:stretch>
        </p:blipFill>
        <p:spPr bwMode="auto">
          <a:xfrm>
            <a:off x="-32" y="-24"/>
            <a:ext cx="7143750" cy="1225550"/>
          </a:xfrm>
          <a:prstGeom prst="rect">
            <a:avLst/>
          </a:prstGeom>
          <a:noFill/>
        </p:spPr>
      </p:pic>
    </p:spTree>
    <p:extLst>
      <p:ext uri="{BB962C8B-B14F-4D97-AF65-F5344CB8AC3E}">
        <p14:creationId xmlns:p14="http://schemas.microsoft.com/office/powerpoint/2010/main" xmlns="" val="427972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476228" y="1412776"/>
            <a:ext cx="7024862" cy="1469380"/>
            <a:chOff x="1476228" y="1412776"/>
            <a:chExt cx="7024862" cy="1469380"/>
          </a:xfrm>
        </p:grpSpPr>
        <p:sp>
          <p:nvSpPr>
            <p:cNvPr id="25" name="Rectangle 21"/>
            <p:cNvSpPr>
              <a:spLocks noChangeArrowheads="1"/>
            </p:cNvSpPr>
            <p:nvPr/>
          </p:nvSpPr>
          <p:spPr bwMode="auto">
            <a:xfrm>
              <a:off x="1538332" y="2071678"/>
              <a:ext cx="6962758" cy="8104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800"/>
                </a:lnSpc>
              </a:pPr>
              <a:r>
                <a:rPr lang="en-US" altLang="zh-CN" sz="2600" b="1" dirty="0" smtClean="0">
                  <a:solidFill>
                    <a:srgbClr val="FF6600"/>
                  </a:solidFill>
                  <a:latin typeface="Helvetica" pitchFamily="34" charset="0"/>
                  <a:ea typeface="华文行楷" pitchFamily="2" charset="-122"/>
                </a:rPr>
                <a:t>The reactions from </a:t>
              </a:r>
              <a:r>
                <a:rPr lang="en-US" altLang="zh-CN" sz="2600" dirty="0" smtClean="0">
                  <a:latin typeface="Helvetica" pitchFamily="34" charset="0"/>
                  <a:ea typeface="华文行楷" pitchFamily="2" charset="-122"/>
                </a:rPr>
                <a:t>... </a:t>
              </a:r>
              <a:r>
                <a:rPr lang="en-US" altLang="zh-CN" sz="2600" b="1" dirty="0" smtClean="0">
                  <a:solidFill>
                    <a:srgbClr val="FF6600"/>
                  </a:solidFill>
                  <a:latin typeface="Helvetica" pitchFamily="34" charset="0"/>
                  <a:ea typeface="华文行楷" pitchFamily="2" charset="-122"/>
                </a:rPr>
                <a:t>and especially from </a:t>
              </a:r>
              <a:r>
                <a:rPr lang="en-US" altLang="zh-CN" sz="2600" dirty="0" smtClean="0">
                  <a:latin typeface="Helvetica" pitchFamily="34" charset="0"/>
                  <a:ea typeface="华文行楷" pitchFamily="2" charset="-122"/>
                </a:rPr>
                <a:t>... show/reveal sb. that ....</a:t>
              </a:r>
              <a:endParaRPr lang="en-US" altLang="zh-CN" sz="2600" dirty="0">
                <a:latin typeface="Helvetica" pitchFamily="34" charset="0"/>
                <a:ea typeface="华文行楷" pitchFamily="2" charset="-122"/>
              </a:endParaRPr>
            </a:p>
          </p:txBody>
        </p:sp>
        <p:sp>
          <p:nvSpPr>
            <p:cNvPr id="5" name="TextBox 4"/>
            <p:cNvSpPr txBox="1"/>
            <p:nvPr/>
          </p:nvSpPr>
          <p:spPr>
            <a:xfrm>
              <a:off x="1476228" y="1412776"/>
              <a:ext cx="1952764" cy="523220"/>
            </a:xfrm>
            <a:prstGeom prst="rect">
              <a:avLst/>
            </a:prstGeom>
            <a:noFill/>
          </p:spPr>
          <p:txBody>
            <a:bodyPr wrap="square" rtlCol="0">
              <a:spAutoFit/>
            </a:bodyPr>
            <a:lstStyle/>
            <a:p>
              <a:r>
                <a:rPr lang="zh-CN" altLang="en-US" sz="2800" b="1" dirty="0" smtClean="0">
                  <a:solidFill>
                    <a:schemeClr val="accent6">
                      <a:lumMod val="75000"/>
                    </a:schemeClr>
                  </a:solidFill>
                  <a:latin typeface="华文行楷" pitchFamily="2" charset="-122"/>
                  <a:ea typeface="华文行楷" pitchFamily="2" charset="-122"/>
                </a:rPr>
                <a:t>句型提炼</a:t>
              </a:r>
              <a:endParaRPr lang="zh-CN" altLang="en-US" sz="2800" b="1" dirty="0">
                <a:solidFill>
                  <a:schemeClr val="accent6">
                    <a:lumMod val="75000"/>
                  </a:schemeClr>
                </a:solidFill>
                <a:latin typeface="华文行楷" pitchFamily="2" charset="-122"/>
                <a:ea typeface="华文行楷" pitchFamily="2" charset="-122"/>
              </a:endParaRPr>
            </a:p>
          </p:txBody>
        </p:sp>
      </p:grpSp>
      <p:sp>
        <p:nvSpPr>
          <p:cNvPr id="26" name="TextBox 25"/>
          <p:cNvSpPr txBox="1"/>
          <p:nvPr/>
        </p:nvSpPr>
        <p:spPr>
          <a:xfrm>
            <a:off x="1500166" y="3548722"/>
            <a:ext cx="1872208" cy="523220"/>
          </a:xfrm>
          <a:prstGeom prst="rect">
            <a:avLst/>
          </a:prstGeom>
          <a:noFill/>
        </p:spPr>
        <p:txBody>
          <a:bodyPr wrap="square" rtlCol="0">
            <a:spAutoFit/>
          </a:bodyPr>
          <a:lstStyle/>
          <a:p>
            <a:r>
              <a:rPr lang="zh-CN" altLang="en-US" sz="2800" b="1" dirty="0" smtClean="0">
                <a:solidFill>
                  <a:srgbClr val="71AE0E"/>
                </a:solidFill>
                <a:latin typeface="华文行楷" pitchFamily="2" charset="-122"/>
                <a:ea typeface="华文行楷" pitchFamily="2" charset="-122"/>
              </a:rPr>
              <a:t>应用提示</a:t>
            </a:r>
            <a:endParaRPr lang="zh-CN" altLang="en-US" sz="2800" b="1" dirty="0">
              <a:solidFill>
                <a:srgbClr val="71AE0E"/>
              </a:solidFill>
              <a:latin typeface="华文行楷" pitchFamily="2" charset="-122"/>
              <a:ea typeface="华文行楷" pitchFamily="2" charset="-122"/>
            </a:endParaRPr>
          </a:p>
        </p:txBody>
      </p:sp>
      <p:sp>
        <p:nvSpPr>
          <p:cNvPr id="6" name="矩形 5"/>
          <p:cNvSpPr/>
          <p:nvPr/>
        </p:nvSpPr>
        <p:spPr>
          <a:xfrm>
            <a:off x="1500166" y="4178016"/>
            <a:ext cx="6088528" cy="810478"/>
          </a:xfrm>
          <a:prstGeom prst="rect">
            <a:avLst/>
          </a:prstGeom>
        </p:spPr>
        <p:txBody>
          <a:bodyPr wrap="square">
            <a:spAutoFit/>
          </a:bodyPr>
          <a:lstStyle/>
          <a:p>
            <a:pPr algn="just">
              <a:lnSpc>
                <a:spcPts val="2800"/>
              </a:lnSpc>
              <a:spcBef>
                <a:spcPct val="50000"/>
              </a:spcBef>
              <a:defRPr/>
            </a:pPr>
            <a:r>
              <a:rPr lang="zh-CN" altLang="en-US" sz="2600" dirty="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“人们对某事物的反应或看法”</a:t>
            </a:r>
            <a:r>
              <a:rPr lang="zh-CN" altLang="en-US" sz="2600" dirty="0" smtClean="0">
                <a:latin typeface="华文行楷" pitchFamily="2" charset="-122"/>
                <a:ea typeface="华文行楷" pitchFamily="2" charset="-122"/>
              </a:rPr>
              <a:t> 。</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405868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3599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5" name="Picture 2" descr="H:\2015年修改\图片9.jpg"/>
          <p:cNvPicPr>
            <a:picLocks noChangeAspect="1" noChangeArrowheads="1"/>
          </p:cNvPicPr>
          <p:nvPr/>
        </p:nvPicPr>
        <p:blipFill>
          <a:blip r:embed="rId3"/>
          <a:srcRect/>
          <a:stretch>
            <a:fillRect/>
          </a:stretch>
        </p:blipFill>
        <p:spPr bwMode="auto">
          <a:xfrm>
            <a:off x="-32" y="-24"/>
            <a:ext cx="7143750" cy="1225550"/>
          </a:xfrm>
          <a:prstGeom prst="rect">
            <a:avLst/>
          </a:prstGeom>
          <a:noFill/>
        </p:spPr>
      </p:pic>
      <p:pic>
        <p:nvPicPr>
          <p:cNvPr id="18"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5877272"/>
            <a:ext cx="4207926" cy="9567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a:hlinkClick r:id="" action="ppaction://hlinkshowjump?jump=nextslide"/>
          </p:cNvPr>
          <p:cNvSpPr txBox="1"/>
          <p:nvPr/>
        </p:nvSpPr>
        <p:spPr>
          <a:xfrm>
            <a:off x="5970395" y="5429264"/>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dirty="0" smtClean="0"/>
              <a:t>句型应用</a:t>
            </a:r>
            <a:endParaRPr lang="zh-CN" altLang="en-US" b="1" dirty="0"/>
          </a:p>
        </p:txBody>
      </p:sp>
    </p:spTree>
    <p:extLst>
      <p:ext uri="{BB962C8B-B14F-4D97-AF65-F5344CB8AC3E}">
        <p14:creationId xmlns:p14="http://schemas.microsoft.com/office/powerpoint/2010/main" xmlns="" val="331750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8081" t="14458"/>
          <a:stretch/>
        </p:blipFill>
        <p:spPr bwMode="auto">
          <a:xfrm>
            <a:off x="206686" y="1340768"/>
            <a:ext cx="8723032" cy="5517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910668" y="3896029"/>
            <a:ext cx="6018786"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fellow workers/ well-paid job/ rash and crazy</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928662" y="4359670"/>
            <a:ext cx="6733166" cy="1569660"/>
          </a:xfrm>
          <a:prstGeom prst="rect">
            <a:avLst/>
          </a:prstGeom>
          <a:noFill/>
        </p:spPr>
        <p:txBody>
          <a:bodyPr wrap="square" rtlCol="0">
            <a:spAutoFit/>
          </a:bodyPr>
          <a:lstStyle/>
          <a:p>
            <a:pPr algn="just">
              <a:spcBef>
                <a:spcPct val="50000"/>
              </a:spcBef>
              <a:defRPr/>
            </a:pPr>
            <a:r>
              <a:rPr kumimoji="1" lang="en-US" altLang="en-US" sz="2400" dirty="0" smtClean="0">
                <a:latin typeface="Helvetica" pitchFamily="34" charset="0"/>
              </a:rPr>
              <a:t>The reactions he has gotten, from fellow workers, friends, and especially, from his parents show him that his decision to quit well-paid job to travel is rash and crazy.</a:t>
            </a:r>
            <a:endParaRPr kumimoji="1" lang="zh-CN" altLang="en-US" sz="2400" dirty="0">
              <a:latin typeface="Helvetica" pitchFamily="34" charset="0"/>
            </a:endParaRPr>
          </a:p>
        </p:txBody>
      </p:sp>
      <p:sp>
        <p:nvSpPr>
          <p:cNvPr id="23" name="TextBox 22"/>
          <p:cNvSpPr txBox="1"/>
          <p:nvPr/>
        </p:nvSpPr>
        <p:spPr>
          <a:xfrm>
            <a:off x="857224" y="186498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842232" y="2285992"/>
            <a:ext cx="6515850" cy="1200329"/>
          </a:xfrm>
          <a:prstGeom prst="rect">
            <a:avLst/>
          </a:prstGeom>
          <a:noFill/>
        </p:spPr>
        <p:txBody>
          <a:bodyPr wrap="square" rtlCol="0">
            <a:spAutoFit/>
          </a:bodyPr>
          <a:lstStyle/>
          <a:p>
            <a:r>
              <a:rPr lang="zh-CN" altLang="en-US" sz="2400" dirty="0" smtClean="0">
                <a:latin typeface="华文行楷" pitchFamily="2" charset="-122"/>
                <a:ea typeface="华文行楷" pitchFamily="2" charset="-122"/>
              </a:rPr>
              <a:t>从他的朋友，同事，尤其是他父母的反应得知，很多人觉得他辞掉高薪工作去旅游的是草率的、不靠谱的。</a:t>
            </a:r>
            <a:endParaRPr lang="zh-CN" altLang="en-US" sz="2400" dirty="0">
              <a:latin typeface="华文行楷" pitchFamily="2" charset="-122"/>
              <a:ea typeface="华文行楷" pitchFamily="2" charset="-122"/>
            </a:endParaRPr>
          </a:p>
        </p:txBody>
      </p:sp>
      <p:sp>
        <p:nvSpPr>
          <p:cNvPr id="25" name="TextBox 24"/>
          <p:cNvSpPr txBox="1"/>
          <p:nvPr/>
        </p:nvSpPr>
        <p:spPr>
          <a:xfrm>
            <a:off x="849906" y="3508061"/>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5" name="Picture 2" descr="H:\2015年修改\图片9.jpg"/>
          <p:cNvPicPr>
            <a:picLocks noChangeAspect="1" noChangeArrowheads="1"/>
          </p:cNvPicPr>
          <p:nvPr/>
        </p:nvPicPr>
        <p:blipFill>
          <a:blip r:embed="rId3"/>
          <a:srcRect/>
          <a:stretch>
            <a:fillRect/>
          </a:stretch>
        </p:blipFill>
        <p:spPr bwMode="auto">
          <a:xfrm>
            <a:off x="-32" y="-24"/>
            <a:ext cx="7143750" cy="1225550"/>
          </a:xfrm>
          <a:prstGeom prst="rect">
            <a:avLst/>
          </a:prstGeom>
          <a:noFill/>
        </p:spPr>
      </p:pic>
    </p:spTree>
    <p:extLst>
      <p:ext uri="{BB962C8B-B14F-4D97-AF65-F5344CB8AC3E}">
        <p14:creationId xmlns:p14="http://schemas.microsoft.com/office/powerpoint/2010/main" xmlns="" val="356281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3" grpId="0"/>
      <p:bldP spid="3" grpId="0"/>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38333" y="1548458"/>
            <a:ext cx="5976664" cy="1943089"/>
            <a:chOff x="1538333" y="1548458"/>
            <a:chExt cx="5976664" cy="1943089"/>
          </a:xfrm>
        </p:grpSpPr>
        <p:sp>
          <p:nvSpPr>
            <p:cNvPr id="25" name="Rectangle 21"/>
            <p:cNvSpPr>
              <a:spLocks noChangeArrowheads="1"/>
            </p:cNvSpPr>
            <p:nvPr/>
          </p:nvSpPr>
          <p:spPr bwMode="auto">
            <a:xfrm>
              <a:off x="1538333" y="2198885"/>
              <a:ext cx="5976664"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r>
                <a:rPr lang="zh-CN" altLang="en-US" sz="2600" dirty="0" smtClean="0">
                  <a:latin typeface="华文行楷" pitchFamily="2" charset="-122"/>
                  <a:ea typeface="华文行楷" pitchFamily="2" charset="-122"/>
                </a:rPr>
                <a:t>如果身边有一个同伴陪着我，也许就能使我避免刚刚讲的那些问题</a:t>
              </a:r>
              <a:r>
                <a:rPr lang="en-US" altLang="zh-CN" sz="2600" dirty="0" smtClean="0">
                  <a:latin typeface="华文行楷" pitchFamily="2" charset="-122"/>
                  <a:ea typeface="华文行楷" pitchFamily="2" charset="-122"/>
                </a:rPr>
                <a:t>,</a:t>
              </a:r>
              <a:r>
                <a:rPr lang="zh-CN" altLang="en-US" sz="2600" dirty="0" smtClean="0">
                  <a:latin typeface="华文行楷" pitchFamily="2" charset="-122"/>
                  <a:ea typeface="华文行楷" pitchFamily="2" charset="-122"/>
                </a:rPr>
                <a:t>但是这也会使我错失其他的机会，</a:t>
              </a:r>
              <a:endParaRPr lang="zh-CN" altLang="en-US" sz="2600" dirty="0">
                <a:latin typeface="华文行楷" pitchFamily="2" charset="-122"/>
                <a:ea typeface="华文行楷" pitchFamily="2" charset="-122"/>
              </a:endParaRPr>
            </a:p>
          </p:txBody>
        </p:sp>
        <p:sp>
          <p:nvSpPr>
            <p:cNvPr id="5" name="TextBox 4"/>
            <p:cNvSpPr txBox="1"/>
            <p:nvPr/>
          </p:nvSpPr>
          <p:spPr>
            <a:xfrm>
              <a:off x="1547666" y="1548458"/>
              <a:ext cx="1952764" cy="523220"/>
            </a:xfrm>
            <a:prstGeom prst="rect">
              <a:avLst/>
            </a:prstGeom>
            <a:noFill/>
          </p:spPr>
          <p:txBody>
            <a:bodyPr wrap="square" rtlCol="0">
              <a:spAutoFit/>
            </a:bodyPr>
            <a:lstStyle/>
            <a:p>
              <a:r>
                <a:rPr lang="zh-CN" altLang="en-US" sz="2800" b="1" dirty="0" smtClean="0">
                  <a:solidFill>
                    <a:srgbClr val="C00000"/>
                  </a:solidFill>
                  <a:latin typeface="华文行楷" pitchFamily="2" charset="-122"/>
                  <a:ea typeface="华文行楷" pitchFamily="2" charset="-122"/>
                </a:rPr>
                <a:t>原句译文</a:t>
              </a:r>
              <a:endParaRPr lang="zh-CN" altLang="en-US" sz="2800" b="1" dirty="0">
                <a:solidFill>
                  <a:srgbClr val="C00000"/>
                </a:solidFill>
                <a:latin typeface="华文行楷" pitchFamily="2" charset="-122"/>
                <a:ea typeface="华文行楷" pitchFamily="2" charset="-122"/>
              </a:endParaRPr>
            </a:p>
          </p:txBody>
        </p:sp>
      </p:grpSp>
      <p:sp>
        <p:nvSpPr>
          <p:cNvPr id="26" name="TextBox 25"/>
          <p:cNvSpPr txBox="1"/>
          <p:nvPr/>
        </p:nvSpPr>
        <p:spPr>
          <a:xfrm>
            <a:off x="1538333" y="3620160"/>
            <a:ext cx="1872208" cy="523220"/>
          </a:xfrm>
          <a:prstGeom prst="rect">
            <a:avLst/>
          </a:prstGeom>
          <a:noFill/>
        </p:spPr>
        <p:txBody>
          <a:bodyPr wrap="square" rtlCol="0">
            <a:spAutoFit/>
          </a:bodyPr>
          <a:lstStyle/>
          <a:p>
            <a:r>
              <a:rPr lang="zh-CN" altLang="en-US" sz="2800" b="1" dirty="0" smtClean="0">
                <a:solidFill>
                  <a:srgbClr val="FF6600"/>
                </a:solidFill>
                <a:latin typeface="华文行楷" pitchFamily="2" charset="-122"/>
                <a:ea typeface="华文行楷" pitchFamily="2" charset="-122"/>
              </a:rPr>
              <a:t>逆译练习</a:t>
            </a:r>
            <a:endParaRPr lang="zh-CN" altLang="en-US" sz="2800" b="1" dirty="0">
              <a:solidFill>
                <a:srgbClr val="FF6600"/>
              </a:solidFill>
              <a:latin typeface="华文行楷" pitchFamily="2" charset="-122"/>
              <a:ea typeface="华文行楷" pitchFamily="2" charset="-122"/>
            </a:endParaRPr>
          </a:p>
        </p:txBody>
      </p:sp>
      <p:sp>
        <p:nvSpPr>
          <p:cNvPr id="6" name="矩形 5"/>
          <p:cNvSpPr/>
          <p:nvPr/>
        </p:nvSpPr>
        <p:spPr>
          <a:xfrm>
            <a:off x="1579816" y="4184510"/>
            <a:ext cx="6088528" cy="1887696"/>
          </a:xfrm>
          <a:prstGeom prst="rect">
            <a:avLst/>
          </a:prstGeom>
        </p:spPr>
        <p:txBody>
          <a:bodyPr wrap="square">
            <a:spAutoFit/>
          </a:bodyPr>
          <a:lstStyle/>
          <a:p>
            <a:pPr algn="just">
              <a:lnSpc>
                <a:spcPts val="2800"/>
              </a:lnSpc>
              <a:spcBef>
                <a:spcPct val="50000"/>
              </a:spcBef>
              <a:defRPr/>
            </a:pPr>
            <a:r>
              <a:rPr lang="en-US" altLang="zh-CN" sz="2600" dirty="0" smtClean="0">
                <a:latin typeface="Helvetica" pitchFamily="34" charset="0"/>
              </a:rPr>
              <a:t>Having a companion </a:t>
            </a:r>
            <a:r>
              <a:rPr lang="en-US" altLang="zh-CN" sz="2600" b="1" dirty="0" smtClean="0">
                <a:solidFill>
                  <a:srgbClr val="FF6600"/>
                </a:solidFill>
                <a:latin typeface="Helvetica" pitchFamily="34" charset="0"/>
              </a:rPr>
              <a:t>might have helped </a:t>
            </a:r>
            <a:r>
              <a:rPr lang="en-US" altLang="zh-CN" sz="2600" dirty="0" smtClean="0">
                <a:latin typeface="Helvetica" pitchFamily="34" charset="0"/>
              </a:rPr>
              <a:t>safeguard me from some of those problems. </a:t>
            </a:r>
            <a:r>
              <a:rPr lang="en-US" altLang="zh-CN" sz="2600" b="1" dirty="0" smtClean="0">
                <a:solidFill>
                  <a:srgbClr val="FF6600"/>
                </a:solidFill>
                <a:latin typeface="Helvetica" pitchFamily="34" charset="0"/>
              </a:rPr>
              <a:t>But it would have </a:t>
            </a:r>
            <a:r>
              <a:rPr lang="en-US" altLang="zh-CN" sz="2600" dirty="0" smtClean="0">
                <a:latin typeface="Helvetica" pitchFamily="34" charset="0"/>
              </a:rPr>
              <a:t>suppressed other opportunities … (</a:t>
            </a:r>
            <a:r>
              <a:rPr lang="en-US" altLang="zh-CN" sz="2600" dirty="0" err="1" smtClean="0">
                <a:latin typeface="Helvetica" pitchFamily="34" charset="0"/>
              </a:rPr>
              <a:t>para</a:t>
            </a:r>
            <a:r>
              <a:rPr lang="en-US" altLang="zh-CN" sz="2600" dirty="0" smtClean="0">
                <a:latin typeface="Helvetica" pitchFamily="34" charset="0"/>
              </a:rPr>
              <a:t>. 3, L1</a:t>
            </a:r>
            <a:r>
              <a:rPr lang="zh-CN" altLang="en-US" sz="2600" dirty="0">
                <a:latin typeface="Helvetica" pitchFamily="34" charset="0"/>
              </a:rPr>
              <a:t>）</a:t>
            </a:r>
          </a:p>
        </p:txBody>
      </p:sp>
      <p:cxnSp>
        <p:nvCxnSpPr>
          <p:cNvPr id="4" name="直接连接符 3"/>
          <p:cNvCxnSpPr/>
          <p:nvPr/>
        </p:nvCxnSpPr>
        <p:spPr>
          <a:xfrm>
            <a:off x="1678698" y="207167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43042" y="407194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5" name="Picture 2" descr="H:\2015年修改\图片9.jpg"/>
          <p:cNvPicPr>
            <a:picLocks noChangeAspect="1" noChangeArrowheads="1"/>
          </p:cNvPicPr>
          <p:nvPr/>
        </p:nvPicPr>
        <p:blipFill>
          <a:blip r:embed="rId3"/>
          <a:srcRect/>
          <a:stretch>
            <a:fillRect/>
          </a:stretch>
        </p:blipFill>
        <p:spPr bwMode="auto">
          <a:xfrm>
            <a:off x="-32" y="-24"/>
            <a:ext cx="7143750" cy="1225550"/>
          </a:xfrm>
          <a:prstGeom prst="rect">
            <a:avLst/>
          </a:prstGeom>
          <a:noFill/>
        </p:spPr>
      </p:pic>
      <p:sp>
        <p:nvSpPr>
          <p:cNvPr id="18" name="TextBox 17">
            <a:hlinkClick r:id="" action="ppaction://hlinkshowjump?jump=nextslide"/>
          </p:cNvPr>
          <p:cNvSpPr txBox="1"/>
          <p:nvPr/>
        </p:nvSpPr>
        <p:spPr>
          <a:xfrm>
            <a:off x="6110760" y="5857892"/>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dirty="0" smtClean="0"/>
              <a:t>句型提炼</a:t>
            </a:r>
            <a:endParaRPr lang="zh-CN" altLang="en-US" b="1" dirty="0"/>
          </a:p>
        </p:txBody>
      </p:sp>
    </p:spTree>
    <p:extLst>
      <p:ext uri="{BB962C8B-B14F-4D97-AF65-F5344CB8AC3E}">
        <p14:creationId xmlns:p14="http://schemas.microsoft.com/office/powerpoint/2010/main" xmlns="" val="423896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538332" y="1412776"/>
            <a:ext cx="6690457" cy="1469380"/>
            <a:chOff x="1538332" y="1412776"/>
            <a:chExt cx="6690457" cy="1469380"/>
          </a:xfrm>
        </p:grpSpPr>
        <p:sp>
          <p:nvSpPr>
            <p:cNvPr id="25" name="Rectangle 21"/>
            <p:cNvSpPr>
              <a:spLocks noChangeArrowheads="1"/>
            </p:cNvSpPr>
            <p:nvPr/>
          </p:nvSpPr>
          <p:spPr bwMode="auto">
            <a:xfrm>
              <a:off x="1538332" y="2071678"/>
              <a:ext cx="6690457" cy="8104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800"/>
                </a:lnSpc>
              </a:pPr>
              <a:r>
                <a:rPr lang="en-US" altLang="zh-CN" sz="2600" dirty="0" err="1" smtClean="0">
                  <a:latin typeface="Helvetica" pitchFamily="34" charset="0"/>
                </a:rPr>
                <a:t>Sth</a:t>
              </a:r>
              <a:r>
                <a:rPr lang="en-US" altLang="zh-CN" sz="2600" dirty="0" smtClean="0">
                  <a:latin typeface="Helvetica" pitchFamily="34" charset="0"/>
                </a:rPr>
                <a:t>. might have helped do .... But it would have done …</a:t>
              </a:r>
              <a:endParaRPr lang="en-US" altLang="zh-CN" sz="2600" dirty="0">
                <a:latin typeface="Helvetica" pitchFamily="34" charset="0"/>
                <a:ea typeface="华文行楷" pitchFamily="2" charset="-122"/>
              </a:endParaRPr>
            </a:p>
          </p:txBody>
        </p:sp>
        <p:sp>
          <p:nvSpPr>
            <p:cNvPr id="5" name="TextBox 4"/>
            <p:cNvSpPr txBox="1"/>
            <p:nvPr/>
          </p:nvSpPr>
          <p:spPr>
            <a:xfrm>
              <a:off x="1538333" y="1412776"/>
              <a:ext cx="1952764" cy="523220"/>
            </a:xfrm>
            <a:prstGeom prst="rect">
              <a:avLst/>
            </a:prstGeom>
            <a:noFill/>
          </p:spPr>
          <p:txBody>
            <a:bodyPr wrap="square" rtlCol="0">
              <a:spAutoFit/>
            </a:bodyPr>
            <a:lstStyle/>
            <a:p>
              <a:r>
                <a:rPr lang="zh-CN" altLang="en-US" sz="2800" b="1" dirty="0" smtClean="0">
                  <a:solidFill>
                    <a:schemeClr val="accent6">
                      <a:lumMod val="75000"/>
                    </a:schemeClr>
                  </a:solidFill>
                  <a:latin typeface="华文行楷" pitchFamily="2" charset="-122"/>
                  <a:ea typeface="华文行楷" pitchFamily="2" charset="-122"/>
                </a:rPr>
                <a:t>句型提炼</a:t>
              </a:r>
              <a:endParaRPr lang="zh-CN" altLang="en-US" sz="2800" b="1" dirty="0">
                <a:solidFill>
                  <a:schemeClr val="accent6">
                    <a:lumMod val="75000"/>
                  </a:schemeClr>
                </a:solidFill>
                <a:latin typeface="华文行楷" pitchFamily="2" charset="-122"/>
                <a:ea typeface="华文行楷" pitchFamily="2" charset="-122"/>
              </a:endParaRPr>
            </a:p>
          </p:txBody>
        </p:sp>
      </p:grpSp>
      <p:sp>
        <p:nvSpPr>
          <p:cNvPr id="26" name="TextBox 25"/>
          <p:cNvSpPr txBox="1"/>
          <p:nvPr/>
        </p:nvSpPr>
        <p:spPr>
          <a:xfrm>
            <a:off x="1538333" y="3211836"/>
            <a:ext cx="1872208" cy="523220"/>
          </a:xfrm>
          <a:prstGeom prst="rect">
            <a:avLst/>
          </a:prstGeom>
          <a:noFill/>
        </p:spPr>
        <p:txBody>
          <a:bodyPr wrap="square" rtlCol="0">
            <a:spAutoFit/>
          </a:bodyPr>
          <a:lstStyle/>
          <a:p>
            <a:r>
              <a:rPr lang="zh-CN" altLang="en-US" sz="2800" b="1" dirty="0" smtClean="0">
                <a:solidFill>
                  <a:srgbClr val="71AE0E"/>
                </a:solidFill>
                <a:latin typeface="华文行楷" pitchFamily="2" charset="-122"/>
                <a:ea typeface="华文行楷" pitchFamily="2" charset="-122"/>
              </a:rPr>
              <a:t>应用提示</a:t>
            </a:r>
            <a:endParaRPr lang="zh-CN" altLang="en-US" sz="2800" b="1" dirty="0">
              <a:solidFill>
                <a:srgbClr val="71AE0E"/>
              </a:solidFill>
              <a:latin typeface="华文行楷" pitchFamily="2" charset="-122"/>
              <a:ea typeface="华文行楷" pitchFamily="2" charset="-122"/>
            </a:endParaRPr>
          </a:p>
        </p:txBody>
      </p:sp>
      <p:sp>
        <p:nvSpPr>
          <p:cNvPr id="6" name="矩形 5"/>
          <p:cNvSpPr/>
          <p:nvPr/>
        </p:nvSpPr>
        <p:spPr>
          <a:xfrm>
            <a:off x="1579816" y="3865251"/>
            <a:ext cx="6492646" cy="892552"/>
          </a:xfrm>
          <a:prstGeom prst="rect">
            <a:avLst/>
          </a:prstGeom>
        </p:spPr>
        <p:txBody>
          <a:bodyPr wrap="square">
            <a:spAutoFit/>
          </a:bodyPr>
          <a:lstStyle/>
          <a:p>
            <a:r>
              <a:rPr lang="zh-CN" altLang="en-US" sz="2600" dirty="0" smtClean="0">
                <a:latin typeface="华文行楷" pitchFamily="2" charset="-122"/>
                <a:ea typeface="华文行楷" pitchFamily="2" charset="-122"/>
              </a:rPr>
              <a:t>对一件事情的辩证分析，用于表达 </a:t>
            </a:r>
            <a:r>
              <a:rPr lang="zh-CN" altLang="en-US" sz="2600" dirty="0" smtClean="0">
                <a:solidFill>
                  <a:srgbClr val="71AE0E"/>
                </a:solidFill>
                <a:latin typeface="华文行楷" pitchFamily="2" charset="-122"/>
                <a:ea typeface="华文行楷" pitchFamily="2" charset="-122"/>
              </a:rPr>
              <a:t>“事物可能存在的优势及劣势”</a:t>
            </a:r>
            <a:r>
              <a:rPr lang="zh-CN" altLang="en-US" sz="2600" dirty="0">
                <a:latin typeface="华文行楷" pitchFamily="2" charset="-122"/>
                <a:ea typeface="华文行楷" pitchFamily="2" charset="-122"/>
              </a:rPr>
              <a:t>。</a:t>
            </a:r>
          </a:p>
        </p:txBody>
      </p:sp>
      <p:cxnSp>
        <p:nvCxnSpPr>
          <p:cNvPr id="4" name="直接连接符 3"/>
          <p:cNvCxnSpPr/>
          <p:nvPr/>
        </p:nvCxnSpPr>
        <p:spPr>
          <a:xfrm>
            <a:off x="1621299" y="3735056"/>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3599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5876354"/>
            <a:ext cx="4211960" cy="95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2" descr="H:\2015年修改\图片9.jpg"/>
          <p:cNvPicPr>
            <a:picLocks noChangeAspect="1" noChangeArrowheads="1"/>
          </p:cNvPicPr>
          <p:nvPr/>
        </p:nvPicPr>
        <p:blipFill>
          <a:blip r:embed="rId4"/>
          <a:srcRect/>
          <a:stretch>
            <a:fillRect/>
          </a:stretch>
        </p:blipFill>
        <p:spPr bwMode="auto">
          <a:xfrm>
            <a:off x="-32" y="-24"/>
            <a:ext cx="7143750" cy="1225550"/>
          </a:xfrm>
          <a:prstGeom prst="rect">
            <a:avLst/>
          </a:prstGeom>
          <a:noFill/>
        </p:spPr>
      </p:pic>
      <p:sp>
        <p:nvSpPr>
          <p:cNvPr id="19" name="TextBox 18">
            <a:hlinkClick r:id="" action="ppaction://hlinkshowjump?jump=nextslide"/>
          </p:cNvPr>
          <p:cNvSpPr txBox="1"/>
          <p:nvPr/>
        </p:nvSpPr>
        <p:spPr>
          <a:xfrm>
            <a:off x="5970395" y="5429264"/>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dirty="0" smtClean="0"/>
              <a:t>句型应用</a:t>
            </a:r>
            <a:endParaRPr lang="zh-CN" altLang="en-US" b="1" dirty="0"/>
          </a:p>
        </p:txBody>
      </p:sp>
    </p:spTree>
    <p:extLst>
      <p:ext uri="{BB962C8B-B14F-4D97-AF65-F5344CB8AC3E}">
        <p14:creationId xmlns:p14="http://schemas.microsoft.com/office/powerpoint/2010/main" xmlns="" val="327652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7413" t="15288"/>
          <a:stretch/>
        </p:blipFill>
        <p:spPr bwMode="auto">
          <a:xfrm>
            <a:off x="206686" y="1412776"/>
            <a:ext cx="8937314" cy="518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925660" y="3824591"/>
            <a:ext cx="6375976"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 civilian </a:t>
            </a:r>
            <a:r>
              <a:rPr kumimoji="1" lang="en-US" altLang="zh-CN" sz="2400" dirty="0" smtClean="0">
                <a:solidFill>
                  <a:schemeClr val="accent4">
                    <a:lumMod val="10000"/>
                  </a:schemeClr>
                </a:solidFill>
                <a:latin typeface="Helvetica" pitchFamily="2" charset="0"/>
              </a:rPr>
              <a:t>university</a:t>
            </a:r>
            <a:r>
              <a:rPr lang="en-US" altLang="zh-CN" sz="2400" dirty="0" smtClean="0">
                <a:latin typeface="Helvetica" pitchFamily="2" charset="0"/>
              </a:rPr>
              <a:t>/grow into a real man</a:t>
            </a:r>
            <a:r>
              <a:rPr kumimoji="1" lang="en-US" altLang="zh-CN" sz="2400" dirty="0" smtClean="0">
                <a:solidFill>
                  <a:schemeClr val="accent4">
                    <a:lumMod val="10000"/>
                  </a:schemeClr>
                </a:solidFill>
                <a:latin typeface="Helvetica" pitchFamily="2" charset="0"/>
              </a:rPr>
              <a:t>) </a:t>
            </a:r>
            <a:endParaRPr kumimoji="1" lang="en-US" altLang="zh-CN" sz="2400" dirty="0">
              <a:solidFill>
                <a:schemeClr val="accent4">
                  <a:lumMod val="10000"/>
                </a:schemeClr>
              </a:solidFill>
              <a:latin typeface="Helvetica" pitchFamily="2" charset="0"/>
            </a:endParaRPr>
          </a:p>
        </p:txBody>
      </p:sp>
      <p:sp>
        <p:nvSpPr>
          <p:cNvPr id="14" name="TextBox 8"/>
          <p:cNvSpPr txBox="1"/>
          <p:nvPr/>
        </p:nvSpPr>
        <p:spPr>
          <a:xfrm>
            <a:off x="1001810" y="4357694"/>
            <a:ext cx="7213528" cy="1421928"/>
          </a:xfrm>
          <a:prstGeom prst="rect">
            <a:avLst/>
          </a:prstGeom>
          <a:noFill/>
        </p:spPr>
        <p:txBody>
          <a:bodyPr wrap="square" rtlCol="0">
            <a:spAutoFit/>
          </a:bodyPr>
          <a:lstStyle/>
          <a:p>
            <a:pPr algn="just">
              <a:lnSpc>
                <a:spcPct val="90000"/>
              </a:lnSpc>
              <a:spcBef>
                <a:spcPct val="50000"/>
              </a:spcBef>
              <a:defRPr/>
            </a:pPr>
            <a:r>
              <a:rPr kumimoji="1" lang="en-US" altLang="en-US" sz="2400" dirty="0" smtClean="0">
                <a:latin typeface="Helvetica" pitchFamily="34" charset="0"/>
              </a:rPr>
              <a:t>Attending a military university rather than a civilian one might have helped offered us a freer life. But it would have made us miss the chance to grow into a real man.</a:t>
            </a:r>
            <a:endParaRPr kumimoji="1" lang="en-US" altLang="en-US" sz="2400" dirty="0">
              <a:latin typeface="Helvetica" pitchFamily="34" charset="0"/>
            </a:endParaRPr>
          </a:p>
        </p:txBody>
      </p:sp>
      <p:sp>
        <p:nvSpPr>
          <p:cNvPr id="23" name="TextBox 22"/>
          <p:cNvSpPr txBox="1"/>
          <p:nvPr/>
        </p:nvSpPr>
        <p:spPr>
          <a:xfrm>
            <a:off x="928662" y="1793549"/>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928662" y="2204864"/>
            <a:ext cx="7429552" cy="1200329"/>
          </a:xfrm>
          <a:prstGeom prst="rect">
            <a:avLst/>
          </a:prstGeom>
          <a:noFill/>
        </p:spPr>
        <p:txBody>
          <a:bodyPr wrap="square" rtlCol="0">
            <a:spAutoFit/>
          </a:bodyPr>
          <a:lstStyle/>
          <a:p>
            <a:r>
              <a:rPr lang="zh-CN" altLang="en-US" sz="2400" dirty="0" smtClean="0">
                <a:latin typeface="华文行楷" pitchFamily="2" charset="-122"/>
                <a:ea typeface="华文行楷" pitchFamily="2" charset="-122"/>
              </a:rPr>
              <a:t>上地方大学而不是军校，也许能给我们带来更多的自由。帮助。但是这也会使我们失去我们成长为真正的男子汉自由。</a:t>
            </a:r>
            <a:endParaRPr lang="zh-CN" altLang="en-US" sz="2400" dirty="0">
              <a:latin typeface="华文行楷" pitchFamily="2" charset="-122"/>
              <a:ea typeface="华文行楷" pitchFamily="2" charset="-122"/>
            </a:endParaRPr>
          </a:p>
        </p:txBody>
      </p:sp>
      <p:sp>
        <p:nvSpPr>
          <p:cNvPr id="25" name="TextBox 24"/>
          <p:cNvSpPr txBox="1"/>
          <p:nvPr/>
        </p:nvSpPr>
        <p:spPr>
          <a:xfrm>
            <a:off x="921344" y="3436623"/>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5" name="Picture 2" descr="H:\2015年修改\图片9.jpg"/>
          <p:cNvPicPr>
            <a:picLocks noChangeAspect="1" noChangeArrowheads="1"/>
          </p:cNvPicPr>
          <p:nvPr/>
        </p:nvPicPr>
        <p:blipFill>
          <a:blip r:embed="rId4"/>
          <a:srcRect/>
          <a:stretch>
            <a:fillRect/>
          </a:stretch>
        </p:blipFill>
        <p:spPr bwMode="auto">
          <a:xfrm>
            <a:off x="-32" y="-24"/>
            <a:ext cx="7143750" cy="1225550"/>
          </a:xfrm>
          <a:prstGeom prst="rect">
            <a:avLst/>
          </a:prstGeom>
          <a:noFill/>
        </p:spPr>
      </p:pic>
    </p:spTree>
    <p:extLst>
      <p:ext uri="{BB962C8B-B14F-4D97-AF65-F5344CB8AC3E}">
        <p14:creationId xmlns:p14="http://schemas.microsoft.com/office/powerpoint/2010/main" xmlns="" val="202329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3" grpId="0"/>
      <p:bldP spid="3" grpId="0"/>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428728" y="1548458"/>
            <a:ext cx="6357982" cy="2031624"/>
            <a:chOff x="1428728" y="1548458"/>
            <a:chExt cx="6357982" cy="2031624"/>
          </a:xfrm>
        </p:grpSpPr>
        <p:sp>
          <p:nvSpPr>
            <p:cNvPr id="25" name="Rectangle 21"/>
            <p:cNvSpPr>
              <a:spLocks noChangeArrowheads="1"/>
            </p:cNvSpPr>
            <p:nvPr/>
          </p:nvSpPr>
          <p:spPr bwMode="auto">
            <a:xfrm>
              <a:off x="1466895" y="2256643"/>
              <a:ext cx="6319815"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sz="2600" b="1" dirty="0" smtClean="0">
                  <a:solidFill>
                    <a:srgbClr val="C00000"/>
                  </a:solidFill>
                  <a:latin typeface="华文行楷" pitchFamily="2" charset="-122"/>
                  <a:ea typeface="华文行楷" pitchFamily="2" charset="-122"/>
                </a:rPr>
                <a:t>结果</a:t>
              </a:r>
              <a:r>
                <a:rPr lang="zh-CN" altLang="en-US" sz="2600" dirty="0" smtClean="0">
                  <a:latin typeface="华文行楷" pitchFamily="2" charset="-122"/>
                  <a:ea typeface="华文行楷" pitchFamily="2" charset="-122"/>
                </a:rPr>
                <a:t>，这个女孩儿让我在她的公寓住了一晚，甚至第二天还让她的一个朋友带我在这座城市转了转。</a:t>
              </a:r>
              <a:endParaRPr lang="zh-CN" altLang="en-US" sz="2600" dirty="0">
                <a:latin typeface="华文行楷" pitchFamily="2" charset="-122"/>
                <a:ea typeface="华文行楷" pitchFamily="2" charset="-122"/>
              </a:endParaRPr>
            </a:p>
          </p:txBody>
        </p:sp>
        <p:sp>
          <p:nvSpPr>
            <p:cNvPr id="5" name="TextBox 4"/>
            <p:cNvSpPr txBox="1"/>
            <p:nvPr/>
          </p:nvSpPr>
          <p:spPr>
            <a:xfrm>
              <a:off x="1428728" y="1548458"/>
              <a:ext cx="1952764" cy="523220"/>
            </a:xfrm>
            <a:prstGeom prst="rect">
              <a:avLst/>
            </a:prstGeom>
            <a:noFill/>
          </p:spPr>
          <p:txBody>
            <a:bodyPr wrap="square" rtlCol="0">
              <a:spAutoFit/>
            </a:bodyPr>
            <a:lstStyle/>
            <a:p>
              <a:r>
                <a:rPr lang="zh-CN" altLang="en-US" sz="2800" b="1" dirty="0" smtClean="0">
                  <a:solidFill>
                    <a:srgbClr val="C00000"/>
                  </a:solidFill>
                  <a:latin typeface="华文行楷" pitchFamily="2" charset="-122"/>
                  <a:ea typeface="华文行楷" pitchFamily="2" charset="-122"/>
                </a:rPr>
                <a:t>原句译文</a:t>
              </a:r>
              <a:endParaRPr lang="zh-CN" altLang="en-US" sz="2800" b="1" dirty="0">
                <a:solidFill>
                  <a:srgbClr val="C00000"/>
                </a:solidFill>
                <a:latin typeface="华文行楷" pitchFamily="2" charset="-122"/>
                <a:ea typeface="华文行楷" pitchFamily="2" charset="-122"/>
              </a:endParaRPr>
            </a:p>
          </p:txBody>
        </p:sp>
      </p:grpSp>
      <p:sp>
        <p:nvSpPr>
          <p:cNvPr id="26" name="TextBox 25"/>
          <p:cNvSpPr txBox="1"/>
          <p:nvPr/>
        </p:nvSpPr>
        <p:spPr>
          <a:xfrm>
            <a:off x="1428728" y="3643314"/>
            <a:ext cx="1872208" cy="523220"/>
          </a:xfrm>
          <a:prstGeom prst="rect">
            <a:avLst/>
          </a:prstGeom>
          <a:noFill/>
        </p:spPr>
        <p:txBody>
          <a:bodyPr wrap="square" rtlCol="0">
            <a:spAutoFit/>
          </a:bodyPr>
          <a:lstStyle/>
          <a:p>
            <a:r>
              <a:rPr lang="zh-CN" altLang="en-US" sz="2800" b="1" dirty="0" smtClean="0">
                <a:solidFill>
                  <a:srgbClr val="FF6600"/>
                </a:solidFill>
                <a:latin typeface="华文行楷" pitchFamily="2" charset="-122"/>
                <a:ea typeface="华文行楷" pitchFamily="2" charset="-122"/>
              </a:rPr>
              <a:t>逆译练习</a:t>
            </a:r>
            <a:endParaRPr lang="zh-CN" altLang="en-US" sz="2800" b="1" dirty="0">
              <a:solidFill>
                <a:srgbClr val="FF6600"/>
              </a:solidFill>
              <a:latin typeface="华文行楷" pitchFamily="2" charset="-122"/>
              <a:ea typeface="华文行楷" pitchFamily="2" charset="-122"/>
            </a:endParaRPr>
          </a:p>
        </p:txBody>
      </p:sp>
      <p:sp>
        <p:nvSpPr>
          <p:cNvPr id="6" name="矩形 5"/>
          <p:cNvSpPr/>
          <p:nvPr/>
        </p:nvSpPr>
        <p:spPr>
          <a:xfrm>
            <a:off x="1500166" y="4257830"/>
            <a:ext cx="6438102" cy="1528624"/>
          </a:xfrm>
          <a:prstGeom prst="rect">
            <a:avLst/>
          </a:prstGeom>
        </p:spPr>
        <p:txBody>
          <a:bodyPr wrap="square">
            <a:spAutoFit/>
          </a:bodyPr>
          <a:lstStyle/>
          <a:p>
            <a:pPr>
              <a:lnSpc>
                <a:spcPts val="2800"/>
              </a:lnSpc>
              <a:spcBef>
                <a:spcPct val="50000"/>
              </a:spcBef>
              <a:defRPr/>
            </a:pPr>
            <a:r>
              <a:rPr lang="en-US" altLang="zh-CN" sz="2600" b="1" dirty="0" smtClean="0">
                <a:solidFill>
                  <a:srgbClr val="FF6600"/>
                </a:solidFill>
                <a:latin typeface="Helvetica" pitchFamily="34" charset="0"/>
              </a:rPr>
              <a:t>As it turned out</a:t>
            </a:r>
            <a:r>
              <a:rPr lang="en-US" altLang="zh-CN" sz="2600" dirty="0" smtClean="0">
                <a:latin typeface="Helvetica" pitchFamily="34" charset="0"/>
              </a:rPr>
              <a:t>, she was offering to let me stay at her flat and even had a friend come show me around the city the next day.  </a:t>
            </a:r>
            <a:r>
              <a:rPr lang="en-US" altLang="zh-CN" sz="2600" dirty="0">
                <a:latin typeface="Helvetica" pitchFamily="34" charset="0"/>
              </a:rPr>
              <a:t>(Para. </a:t>
            </a:r>
            <a:r>
              <a:rPr lang="en-US" altLang="zh-CN" sz="2600" dirty="0" smtClean="0">
                <a:latin typeface="Helvetica" pitchFamily="34" charset="0"/>
              </a:rPr>
              <a:t>6, L4)</a:t>
            </a:r>
            <a:endParaRPr lang="en-US" altLang="zh-CN" sz="2600" dirty="0">
              <a:latin typeface="Helvetica" pitchFamily="34" charset="0"/>
            </a:endParaRPr>
          </a:p>
        </p:txBody>
      </p:sp>
      <p:cxnSp>
        <p:nvCxnSpPr>
          <p:cNvPr id="4" name="直接连接符 3"/>
          <p:cNvCxnSpPr/>
          <p:nvPr/>
        </p:nvCxnSpPr>
        <p:spPr>
          <a:xfrm>
            <a:off x="1538333" y="206084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407194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5" name="Picture 2" descr="H:\2015年修改\图片9.jpg"/>
          <p:cNvPicPr>
            <a:picLocks noChangeAspect="1" noChangeArrowheads="1"/>
          </p:cNvPicPr>
          <p:nvPr/>
        </p:nvPicPr>
        <p:blipFill>
          <a:blip r:embed="rId3"/>
          <a:srcRect/>
          <a:stretch>
            <a:fillRect/>
          </a:stretch>
        </p:blipFill>
        <p:spPr bwMode="auto">
          <a:xfrm>
            <a:off x="-32" y="-24"/>
            <a:ext cx="7143750" cy="1225550"/>
          </a:xfrm>
          <a:prstGeom prst="rect">
            <a:avLst/>
          </a:prstGeom>
          <a:noFill/>
        </p:spPr>
      </p:pic>
      <p:sp>
        <p:nvSpPr>
          <p:cNvPr id="18" name="TextBox 17">
            <a:hlinkClick r:id="" action="ppaction://hlinkshowjump?jump=nextslide"/>
          </p:cNvPr>
          <p:cNvSpPr txBox="1"/>
          <p:nvPr/>
        </p:nvSpPr>
        <p:spPr>
          <a:xfrm>
            <a:off x="5970395" y="5552857"/>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dirty="0" smtClean="0"/>
              <a:t>句型提炼</a:t>
            </a:r>
            <a:endParaRPr lang="zh-CN" altLang="en-US" b="1" dirty="0"/>
          </a:p>
        </p:txBody>
      </p:sp>
    </p:spTree>
    <p:extLst>
      <p:ext uri="{BB962C8B-B14F-4D97-AF65-F5344CB8AC3E}">
        <p14:creationId xmlns:p14="http://schemas.microsoft.com/office/powerpoint/2010/main" xmlns="" val="25053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38332" y="1412776"/>
            <a:ext cx="6274027" cy="1458550"/>
            <a:chOff x="1538332" y="1412776"/>
            <a:chExt cx="6274027" cy="1458550"/>
          </a:xfrm>
        </p:grpSpPr>
        <p:sp>
          <p:nvSpPr>
            <p:cNvPr id="25" name="Rectangle 21"/>
            <p:cNvSpPr>
              <a:spLocks noChangeArrowheads="1"/>
            </p:cNvSpPr>
            <p:nvPr/>
          </p:nvSpPr>
          <p:spPr bwMode="auto">
            <a:xfrm>
              <a:off x="1538332" y="2060848"/>
              <a:ext cx="6274027" cy="8104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2800"/>
                </a:lnSpc>
              </a:pPr>
              <a:r>
                <a:rPr lang="en-US" altLang="zh-CN" sz="2400" b="1" dirty="0" smtClean="0">
                  <a:solidFill>
                    <a:srgbClr val="FF6600"/>
                  </a:solidFill>
                  <a:latin typeface="Helvetica" pitchFamily="34" charset="0"/>
                </a:rPr>
                <a:t>As it turned out, </a:t>
              </a:r>
              <a:r>
                <a:rPr lang="en-US" altLang="zh-CN" sz="2600" dirty="0" smtClean="0">
                  <a:latin typeface="Helvetica" pitchFamily="34" charset="0"/>
                  <a:ea typeface="华文行楷" pitchFamily="2" charset="-122"/>
                </a:rPr>
                <a:t>sb. do(does) </a:t>
              </a:r>
              <a:r>
                <a:rPr lang="en-US" altLang="zh-CN" sz="2600" dirty="0" err="1" smtClean="0">
                  <a:latin typeface="Helvetica" pitchFamily="34" charset="0"/>
                  <a:ea typeface="华文行楷" pitchFamily="2" charset="-122"/>
                </a:rPr>
                <a:t>sth</a:t>
              </a:r>
              <a:r>
                <a:rPr lang="en-US" altLang="zh-CN" sz="2600" dirty="0" smtClean="0">
                  <a:latin typeface="Helvetica" pitchFamily="34" charset="0"/>
                  <a:ea typeface="华文行楷" pitchFamily="2" charset="-122"/>
                </a:rPr>
                <a:t>. / </a:t>
              </a:r>
              <a:r>
                <a:rPr lang="en-US" altLang="zh-CN" sz="2600" dirty="0" err="1" smtClean="0">
                  <a:latin typeface="Helvetica" pitchFamily="34" charset="0"/>
                  <a:ea typeface="华文行楷" pitchFamily="2" charset="-122"/>
                </a:rPr>
                <a:t>sth</a:t>
              </a:r>
              <a:r>
                <a:rPr lang="en-US" altLang="zh-CN" sz="2600" dirty="0" smtClean="0">
                  <a:latin typeface="Helvetica" pitchFamily="34" charset="0"/>
                  <a:ea typeface="华文行楷" pitchFamily="2" charset="-122"/>
                </a:rPr>
                <a:t>. do(does).</a:t>
              </a:r>
              <a:endParaRPr lang="en-US" altLang="zh-CN" sz="2600" dirty="0">
                <a:latin typeface="Helvetica" pitchFamily="34" charset="0"/>
                <a:ea typeface="华文行楷" pitchFamily="2" charset="-122"/>
              </a:endParaRPr>
            </a:p>
          </p:txBody>
        </p:sp>
        <p:sp>
          <p:nvSpPr>
            <p:cNvPr id="5" name="TextBox 4"/>
            <p:cNvSpPr txBox="1"/>
            <p:nvPr/>
          </p:nvSpPr>
          <p:spPr>
            <a:xfrm>
              <a:off x="1538333" y="1412776"/>
              <a:ext cx="1952764" cy="523220"/>
            </a:xfrm>
            <a:prstGeom prst="rect">
              <a:avLst/>
            </a:prstGeom>
            <a:noFill/>
          </p:spPr>
          <p:txBody>
            <a:bodyPr wrap="square" rtlCol="0">
              <a:spAutoFit/>
            </a:bodyPr>
            <a:lstStyle/>
            <a:p>
              <a:r>
                <a:rPr lang="zh-CN" altLang="en-US" sz="2800" b="1" dirty="0" smtClean="0">
                  <a:solidFill>
                    <a:schemeClr val="accent6">
                      <a:lumMod val="75000"/>
                    </a:schemeClr>
                  </a:solidFill>
                  <a:latin typeface="华文行楷" pitchFamily="2" charset="-122"/>
                  <a:ea typeface="华文行楷" pitchFamily="2" charset="-122"/>
                </a:rPr>
                <a:t>句型提炼</a:t>
              </a:r>
              <a:endParaRPr lang="zh-CN" altLang="en-US" sz="2800" b="1" dirty="0">
                <a:solidFill>
                  <a:schemeClr val="accent6">
                    <a:lumMod val="75000"/>
                  </a:schemeClr>
                </a:solidFill>
                <a:latin typeface="华文行楷" pitchFamily="2" charset="-122"/>
                <a:ea typeface="华文行楷" pitchFamily="2" charset="-122"/>
              </a:endParaRPr>
            </a:p>
          </p:txBody>
        </p:sp>
      </p:grpSp>
      <p:sp>
        <p:nvSpPr>
          <p:cNvPr id="26" name="TextBox 25"/>
          <p:cNvSpPr txBox="1"/>
          <p:nvPr/>
        </p:nvSpPr>
        <p:spPr>
          <a:xfrm>
            <a:off x="1538333" y="3442935"/>
            <a:ext cx="1872208" cy="523220"/>
          </a:xfrm>
          <a:prstGeom prst="rect">
            <a:avLst/>
          </a:prstGeom>
          <a:noFill/>
        </p:spPr>
        <p:txBody>
          <a:bodyPr wrap="square" rtlCol="0">
            <a:spAutoFit/>
          </a:bodyPr>
          <a:lstStyle/>
          <a:p>
            <a:r>
              <a:rPr lang="zh-CN" altLang="en-US" sz="2800" b="1" dirty="0" smtClean="0">
                <a:solidFill>
                  <a:srgbClr val="71AE0E"/>
                </a:solidFill>
                <a:latin typeface="华文行楷" pitchFamily="2" charset="-122"/>
                <a:ea typeface="华文行楷" pitchFamily="2" charset="-122"/>
              </a:rPr>
              <a:t>应用提示</a:t>
            </a:r>
            <a:endParaRPr lang="zh-CN" altLang="en-US" sz="2800" b="1" dirty="0">
              <a:solidFill>
                <a:srgbClr val="71AE0E"/>
              </a:solidFill>
              <a:latin typeface="华文行楷" pitchFamily="2" charset="-122"/>
              <a:ea typeface="华文行楷" pitchFamily="2" charset="-122"/>
            </a:endParaRPr>
          </a:p>
        </p:txBody>
      </p:sp>
      <p:sp>
        <p:nvSpPr>
          <p:cNvPr id="6" name="矩形 5"/>
          <p:cNvSpPr/>
          <p:nvPr/>
        </p:nvSpPr>
        <p:spPr>
          <a:xfrm>
            <a:off x="1579816" y="3966155"/>
            <a:ext cx="6088528" cy="830997"/>
          </a:xfrm>
          <a:prstGeom prst="rect">
            <a:avLst/>
          </a:prstGeom>
        </p:spPr>
        <p:txBody>
          <a:bodyPr wrap="square">
            <a:spAutoFit/>
          </a:bodyPr>
          <a:lstStyle/>
          <a:p>
            <a:r>
              <a:rPr lang="zh-CN" altLang="en-US" sz="2400" dirty="0" smtClean="0">
                <a:latin typeface="华文行楷" pitchFamily="2" charset="-122"/>
                <a:ea typeface="华文行楷" pitchFamily="2" charset="-122"/>
              </a:rPr>
              <a:t>用于</a:t>
            </a:r>
            <a:r>
              <a:rPr lang="zh-CN" altLang="en-US" sz="2400" dirty="0">
                <a:latin typeface="华文行楷" pitchFamily="2" charset="-122"/>
                <a:ea typeface="华文行楷" pitchFamily="2" charset="-122"/>
              </a:rPr>
              <a:t>表达</a:t>
            </a:r>
            <a:r>
              <a:rPr lang="zh-CN" altLang="en-US" sz="2400" dirty="0" smtClean="0">
                <a:solidFill>
                  <a:srgbClr val="71AE0E"/>
                </a:solidFill>
                <a:latin typeface="华文行楷" pitchFamily="2" charset="-122"/>
                <a:ea typeface="华文行楷" pitchFamily="2" charset="-122"/>
              </a:rPr>
              <a:t>“本该某事发生的时候，实际所发生的是另外的情形”</a:t>
            </a:r>
            <a:r>
              <a:rPr lang="zh-CN" altLang="en-US" sz="2400" dirty="0" smtClean="0">
                <a:latin typeface="华文行楷" pitchFamily="2" charset="-122"/>
                <a:ea typeface="华文行楷" pitchFamily="2" charset="-122"/>
              </a:rPr>
              <a:t>。</a:t>
            </a:r>
            <a:endParaRPr lang="zh-CN" altLang="en-US" sz="2400" dirty="0">
              <a:latin typeface="华文行楷" pitchFamily="2" charset="-122"/>
              <a:ea typeface="华文行楷" pitchFamily="2" charset="-122"/>
            </a:endParaRPr>
          </a:p>
        </p:txBody>
      </p:sp>
      <p:cxnSp>
        <p:nvCxnSpPr>
          <p:cNvPr id="4" name="直接连接符 3"/>
          <p:cNvCxnSpPr/>
          <p:nvPr/>
        </p:nvCxnSpPr>
        <p:spPr>
          <a:xfrm>
            <a:off x="1621299" y="3966155"/>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3599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5" name="Picture 2" descr="H:\2015年修改\图片9.jpg"/>
          <p:cNvPicPr>
            <a:picLocks noChangeAspect="1" noChangeArrowheads="1"/>
          </p:cNvPicPr>
          <p:nvPr/>
        </p:nvPicPr>
        <p:blipFill>
          <a:blip r:embed="rId3"/>
          <a:srcRect/>
          <a:stretch>
            <a:fillRect/>
          </a:stretch>
        </p:blipFill>
        <p:spPr bwMode="auto">
          <a:xfrm>
            <a:off x="-32" y="-24"/>
            <a:ext cx="7143750" cy="1225550"/>
          </a:xfrm>
          <a:prstGeom prst="rect">
            <a:avLst/>
          </a:prstGeom>
          <a:noFill/>
        </p:spPr>
      </p:pic>
      <p:sp>
        <p:nvSpPr>
          <p:cNvPr id="18" name="TextBox 17">
            <a:hlinkClick r:id="" action="ppaction://hlinkshowjump?jump=nextslide"/>
          </p:cNvPr>
          <p:cNvSpPr txBox="1"/>
          <p:nvPr/>
        </p:nvSpPr>
        <p:spPr>
          <a:xfrm>
            <a:off x="5970395" y="5429264"/>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dirty="0" smtClean="0"/>
              <a:t>句型应用</a:t>
            </a:r>
            <a:endParaRPr lang="zh-CN" altLang="en-US" b="1" dirty="0"/>
          </a:p>
        </p:txBody>
      </p:sp>
    </p:spTree>
    <p:extLst>
      <p:ext uri="{BB962C8B-B14F-4D97-AF65-F5344CB8AC3E}">
        <p14:creationId xmlns:p14="http://schemas.microsoft.com/office/powerpoint/2010/main" xmlns="" val="329884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8214" t="14986"/>
          <a:stretch/>
        </p:blipFill>
        <p:spPr bwMode="auto">
          <a:xfrm>
            <a:off x="206685" y="1412776"/>
            <a:ext cx="8937315" cy="5445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642910" y="3643314"/>
            <a:ext cx="7503993" cy="461665"/>
          </a:xfrm>
          <a:prstGeom prst="rect">
            <a:avLst/>
          </a:prstGeom>
          <a:solidFill>
            <a:srgbClr val="FFC000"/>
          </a:solidFill>
          <a:effectLst>
            <a:softEdge rad="127000"/>
          </a:effectLst>
        </p:spPr>
        <p:txBody>
          <a:bodyPr wrap="square" rtlCol="0">
            <a:spAutoFit/>
          </a:bodyPr>
          <a:lstStyle/>
          <a:p>
            <a:pPr algn="just"/>
            <a:r>
              <a:rPr kumimoji="1" lang="en-US" altLang="zh-CN" sz="2400" dirty="0" smtClean="0">
                <a:solidFill>
                  <a:schemeClr val="accent4">
                    <a:lumMod val="10000"/>
                  </a:schemeClr>
                </a:solidFill>
                <a:latin typeface="Helvetica" pitchFamily="34" charset="0"/>
              </a:rPr>
              <a:t>(</a:t>
            </a:r>
            <a:r>
              <a:rPr lang="en-US" altLang="zh-CN" sz="2400" dirty="0" smtClean="0"/>
              <a:t>the repairs/ the final bill/ twice that amount </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642910" y="4554049"/>
            <a:ext cx="7786742" cy="1458861"/>
          </a:xfrm>
          <a:prstGeom prst="rect">
            <a:avLst/>
          </a:prstGeom>
          <a:noFill/>
        </p:spPr>
        <p:txBody>
          <a:bodyPr wrap="square" rtlCol="0">
            <a:spAutoFit/>
          </a:bodyPr>
          <a:lstStyle/>
          <a:p>
            <a:pPr algn="just">
              <a:lnSpc>
                <a:spcPct val="90000"/>
              </a:lnSpc>
              <a:spcBef>
                <a:spcPct val="50000"/>
              </a:spcBef>
              <a:defRPr/>
            </a:pPr>
            <a:r>
              <a:rPr kumimoji="1" lang="en-US" altLang="zh-CN" sz="2400" dirty="0" smtClean="0">
                <a:latin typeface="Helvetica" pitchFamily="34" charset="0"/>
              </a:rPr>
              <a:t>They said the repairs would cost around 200,000</a:t>
            </a:r>
          </a:p>
          <a:p>
            <a:pPr algn="just">
              <a:lnSpc>
                <a:spcPct val="90000"/>
              </a:lnSpc>
              <a:spcBef>
                <a:spcPct val="50000"/>
              </a:spcBef>
              <a:defRPr/>
            </a:pPr>
            <a:r>
              <a:rPr kumimoji="1" lang="en-US" altLang="zh-CN" sz="2400" dirty="0" smtClean="0">
                <a:latin typeface="Helvetica" pitchFamily="34" charset="0"/>
              </a:rPr>
              <a:t>dollars, but </a:t>
            </a:r>
            <a:r>
              <a:rPr kumimoji="1" lang="en-US" altLang="zh-CN" sz="2400" b="1" i="1" dirty="0" smtClean="0">
                <a:solidFill>
                  <a:srgbClr val="FF6600"/>
                </a:solidFill>
                <a:latin typeface="Helvetica" pitchFamily="34" charset="0"/>
              </a:rPr>
              <a:t>as it turned out</a:t>
            </a:r>
            <a:r>
              <a:rPr kumimoji="1" lang="en-US" altLang="zh-CN" sz="2400" dirty="0" smtClean="0">
                <a:latin typeface="Helvetica" pitchFamily="34" charset="0"/>
              </a:rPr>
              <a:t>, the final bill was twice that</a:t>
            </a:r>
          </a:p>
          <a:p>
            <a:pPr algn="just">
              <a:lnSpc>
                <a:spcPct val="90000"/>
              </a:lnSpc>
              <a:spcBef>
                <a:spcPct val="50000"/>
              </a:spcBef>
              <a:defRPr/>
            </a:pPr>
            <a:r>
              <a:rPr kumimoji="1" lang="en-US" altLang="zh-CN" sz="2400" dirty="0" smtClean="0">
                <a:latin typeface="Helvetica" pitchFamily="34" charset="0"/>
              </a:rPr>
              <a:t>amount. </a:t>
            </a:r>
            <a:endParaRPr kumimoji="1" lang="en-US" altLang="en-US" sz="2400" dirty="0">
              <a:latin typeface="Helvetica" pitchFamily="34" charset="0"/>
            </a:endParaRPr>
          </a:p>
        </p:txBody>
      </p:sp>
      <p:sp>
        <p:nvSpPr>
          <p:cNvPr id="23" name="TextBox 22"/>
          <p:cNvSpPr txBox="1"/>
          <p:nvPr/>
        </p:nvSpPr>
        <p:spPr>
          <a:xfrm>
            <a:off x="642910"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642910" y="2204864"/>
            <a:ext cx="7643866" cy="830997"/>
          </a:xfrm>
          <a:prstGeom prst="rect">
            <a:avLst/>
          </a:prstGeom>
          <a:noFill/>
        </p:spPr>
        <p:txBody>
          <a:bodyPr wrap="square" rtlCol="0">
            <a:spAutoFit/>
          </a:bodyPr>
          <a:lstStyle/>
          <a:p>
            <a:pPr algn="just"/>
            <a:r>
              <a:rPr lang="zh-CN" altLang="en-US" sz="2400" dirty="0" smtClean="0">
                <a:latin typeface="华文行楷" pitchFamily="2" charset="-122"/>
                <a:ea typeface="华文行楷" pitchFamily="2" charset="-122"/>
              </a:rPr>
              <a:t>他们说修理要花费大概 </a:t>
            </a:r>
            <a:r>
              <a:rPr lang="en-US" altLang="zh-CN" sz="2400" dirty="0" smtClean="0">
                <a:latin typeface="华文行楷" pitchFamily="2" charset="-122"/>
                <a:ea typeface="华文行楷" pitchFamily="2" charset="-122"/>
              </a:rPr>
              <a:t>20 </a:t>
            </a:r>
            <a:r>
              <a:rPr lang="zh-CN" altLang="en-US" sz="2400" dirty="0" smtClean="0">
                <a:latin typeface="华文行楷" pitchFamily="2" charset="-122"/>
                <a:ea typeface="华文行楷" pitchFamily="2" charset="-122"/>
              </a:rPr>
              <a:t>万美元， 但</a:t>
            </a:r>
            <a:r>
              <a:rPr lang="zh-CN" altLang="en-US" sz="2400" b="1" dirty="0" smtClean="0">
                <a:solidFill>
                  <a:srgbClr val="C00000"/>
                </a:solidFill>
                <a:latin typeface="华文行楷" pitchFamily="2" charset="-122"/>
                <a:ea typeface="华文行楷" pitchFamily="2" charset="-122"/>
              </a:rPr>
              <a:t>最后</a:t>
            </a:r>
            <a:r>
              <a:rPr lang="zh-CN" altLang="en-US" sz="2400" dirty="0" smtClean="0">
                <a:latin typeface="华文行楷" pitchFamily="2" charset="-122"/>
                <a:ea typeface="华文行楷" pitchFamily="2" charset="-122"/>
              </a:rPr>
              <a:t>账单却是该数额的两倍。。</a:t>
            </a:r>
            <a:endParaRPr lang="zh-CN" altLang="en-US" sz="2400" dirty="0">
              <a:latin typeface="华文行楷" pitchFamily="2" charset="-122"/>
              <a:ea typeface="华文行楷" pitchFamily="2" charset="-122"/>
            </a:endParaRPr>
          </a:p>
        </p:txBody>
      </p:sp>
      <p:sp>
        <p:nvSpPr>
          <p:cNvPr id="25" name="TextBox 24"/>
          <p:cNvSpPr txBox="1"/>
          <p:nvPr/>
        </p:nvSpPr>
        <p:spPr>
          <a:xfrm>
            <a:off x="642910" y="314324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5" name="Picture 2" descr="H:\2015年修改\图片9.jpg"/>
          <p:cNvPicPr>
            <a:picLocks noChangeAspect="1" noChangeArrowheads="1"/>
          </p:cNvPicPr>
          <p:nvPr/>
        </p:nvPicPr>
        <p:blipFill>
          <a:blip r:embed="rId3"/>
          <a:srcRect/>
          <a:stretch>
            <a:fillRect/>
          </a:stretch>
        </p:blipFill>
        <p:spPr bwMode="auto">
          <a:xfrm>
            <a:off x="-32" y="-24"/>
            <a:ext cx="7143750" cy="1225550"/>
          </a:xfrm>
          <a:prstGeom prst="rect">
            <a:avLst/>
          </a:prstGeom>
          <a:noFill/>
        </p:spPr>
      </p:pic>
    </p:spTree>
    <p:extLst>
      <p:ext uri="{BB962C8B-B14F-4D97-AF65-F5344CB8AC3E}">
        <p14:creationId xmlns:p14="http://schemas.microsoft.com/office/powerpoint/2010/main" xmlns="" val="151585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3" grpId="0"/>
      <p:bldP spid="3"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
            <a:ext cx="3347864" cy="11987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1214414" y="3389186"/>
            <a:ext cx="7072362" cy="1754326"/>
          </a:xfrm>
          <a:prstGeom prst="rect">
            <a:avLst/>
          </a:prstGeom>
          <a:noFill/>
        </p:spPr>
        <p:txBody>
          <a:bodyPr vert="horz" wrap="square" rtlCol="0">
            <a:spAutoFit/>
          </a:bodyPr>
          <a:lstStyle/>
          <a:p>
            <a:pPr>
              <a:lnSpc>
                <a:spcPct val="150000"/>
              </a:lnSpc>
              <a:spcAft>
                <a:spcPts val="1200"/>
              </a:spcAft>
              <a:buClr>
                <a:srgbClr val="0E9D80"/>
              </a:buClr>
            </a:pPr>
            <a:r>
              <a:rPr lang="en-US" altLang="zh-CN" sz="2400" dirty="0" smtClean="0">
                <a:latin typeface="Helvetica" pitchFamily="34" charset="0"/>
              </a:rPr>
              <a:t>Many people dream of leaving everything behind to set off on an adventure that will take them to distant and exotic lands.</a:t>
            </a:r>
          </a:p>
        </p:txBody>
      </p:sp>
      <p:grpSp>
        <p:nvGrpSpPr>
          <p:cNvPr id="21" name="组合 20"/>
          <p:cNvGrpSpPr/>
          <p:nvPr/>
        </p:nvGrpSpPr>
        <p:grpSpPr>
          <a:xfrm>
            <a:off x="357158" y="1571612"/>
            <a:ext cx="8633518" cy="3929090"/>
            <a:chOff x="357158" y="1142984"/>
            <a:chExt cx="8633518" cy="6908926"/>
          </a:xfrm>
        </p:grpSpPr>
        <p:grpSp>
          <p:nvGrpSpPr>
            <p:cNvPr id="15" name="组合 14"/>
            <p:cNvGrpSpPr/>
            <p:nvPr/>
          </p:nvGrpSpPr>
          <p:grpSpPr>
            <a:xfrm>
              <a:off x="357158" y="2769800"/>
              <a:ext cx="8042558" cy="5282110"/>
              <a:chOff x="357158" y="2769800"/>
              <a:chExt cx="8042558" cy="5282110"/>
            </a:xfrm>
          </p:grpSpPr>
          <p:sp>
            <p:nvSpPr>
              <p:cNvPr id="18" name="圆角矩形 17"/>
              <p:cNvSpPr/>
              <p:nvPr/>
            </p:nvSpPr>
            <p:spPr>
              <a:xfrm>
                <a:off x="793954" y="3610644"/>
                <a:ext cx="7605762" cy="4441266"/>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7"/>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xmlns="">
                      <a14:imgLayer r:embed="rId5">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357158" y="2769800"/>
                <a:ext cx="1266701" cy="16392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a:hlinkClick r:id="rId6" action="ppaction://hlinksldjump"/>
              </p:cNvPr>
              <p:cNvSpPr txBox="1"/>
              <p:nvPr/>
            </p:nvSpPr>
            <p:spPr>
              <a:xfrm>
                <a:off x="550925" y="3152854"/>
                <a:ext cx="877803" cy="757673"/>
              </a:xfrm>
              <a:prstGeom prst="rect">
                <a:avLst/>
              </a:prstGeom>
              <a:noFill/>
            </p:spPr>
            <p:txBody>
              <a:bodyPr wrap="square" rtlCol="0">
                <a:spAutoFit/>
              </a:bodyPr>
              <a:lstStyle/>
              <a:p>
                <a:r>
                  <a:rPr lang="en-US" altLang="zh-CN" sz="22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200" b="1" dirty="0">
                  <a:solidFill>
                    <a:srgbClr val="FF6600"/>
                  </a:solidFill>
                  <a:effectLst>
                    <a:outerShdw blurRad="38100" dist="38100" dir="2700000" algn="tl">
                      <a:srgbClr val="000000">
                        <a:alpha val="43137"/>
                      </a:srgbClr>
                    </a:outerShdw>
                  </a:effectLst>
                  <a:latin typeface="Tempus Sans ITC" pitchFamily="82" charset="0"/>
                </a:endParaRPr>
              </a:p>
            </p:txBody>
          </p:sp>
        </p:grpSp>
        <p:sp>
          <p:nvSpPr>
            <p:cNvPr id="23" name="TextBox 22"/>
            <p:cNvSpPr txBox="1"/>
            <p:nvPr/>
          </p:nvSpPr>
          <p:spPr>
            <a:xfrm>
              <a:off x="857224" y="1142984"/>
              <a:ext cx="8133452" cy="1425147"/>
            </a:xfrm>
            <a:prstGeom prst="rect">
              <a:avLst/>
            </a:prstGeom>
            <a:noFill/>
          </p:spPr>
          <p:txBody>
            <a:bodyPr wrap="square" rtlCol="0">
              <a:spAutoFit/>
            </a:bodyPr>
            <a:lstStyle/>
            <a:p>
              <a:pPr marL="363538" indent="-363538" eaLnBrk="0" hangingPunct="0">
                <a:lnSpc>
                  <a:spcPts val="2800"/>
                </a:lnSpc>
              </a:pPr>
              <a:r>
                <a:rPr lang="en-US" altLang="zh-CN" sz="2600" dirty="0" smtClean="0">
                  <a:latin typeface="Helvetica" pitchFamily="34" charset="0"/>
                  <a:ea typeface="Cambria Math" pitchFamily="-112" charset="0"/>
                  <a:cs typeface="Arial" pitchFamily="-112" charset="0"/>
                </a:rPr>
                <a:t>1. What do many people dream of according to the video clip?</a:t>
              </a:r>
            </a:p>
          </p:txBody>
        </p:sp>
      </p:grpSp>
      <p:pic>
        <p:nvPicPr>
          <p:cNvPr id="14" name="Picture 2" descr="H:\2015年修改\图片1.jpg"/>
          <p:cNvPicPr>
            <a:picLocks noChangeAspect="1" noChangeArrowheads="1"/>
          </p:cNvPicPr>
          <p:nvPr/>
        </p:nvPicPr>
        <p:blipFill>
          <a:blip r:embed="rId7"/>
          <a:srcRect l="776"/>
          <a:stretch>
            <a:fillRect/>
          </a:stretch>
        </p:blipFill>
        <p:spPr bwMode="auto">
          <a:xfrm>
            <a:off x="0" y="0"/>
            <a:ext cx="9135137" cy="1212850"/>
          </a:xfrm>
          <a:prstGeom prst="rect">
            <a:avLst/>
          </a:prstGeom>
          <a:noFill/>
        </p:spPr>
      </p:pic>
      <p:pic>
        <p:nvPicPr>
          <p:cNvPr id="20" name="Picture 4">
            <a:hlinkClick r:id="rId8" action="ppaction://hlinksldjump"/>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38333" y="1548458"/>
            <a:ext cx="5976664" cy="1542979"/>
            <a:chOff x="1538333" y="1548458"/>
            <a:chExt cx="5976664" cy="1542979"/>
          </a:xfrm>
        </p:grpSpPr>
        <p:sp>
          <p:nvSpPr>
            <p:cNvPr id="25" name="Rectangle 21"/>
            <p:cNvSpPr>
              <a:spLocks noChangeArrowheads="1"/>
            </p:cNvSpPr>
            <p:nvPr/>
          </p:nvSpPr>
          <p:spPr bwMode="auto">
            <a:xfrm>
              <a:off x="1538333" y="2198885"/>
              <a:ext cx="5976664"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sz="2600" dirty="0" smtClean="0">
                  <a:solidFill>
                    <a:srgbClr val="C00000"/>
                  </a:solidFill>
                  <a:latin typeface="华文行楷" pitchFamily="2" charset="-122"/>
                  <a:ea typeface="华文行楷" pitchFamily="2" charset="-122"/>
                </a:rPr>
                <a:t>一旦</a:t>
              </a:r>
              <a:r>
                <a:rPr lang="zh-CN" altLang="en-US" sz="2600" dirty="0" smtClean="0">
                  <a:latin typeface="华文行楷" pitchFamily="2" charset="-122"/>
                  <a:ea typeface="华文行楷" pitchFamily="2" charset="-122"/>
                </a:rPr>
                <a:t>你独自一人去旅行，你会</a:t>
              </a:r>
              <a:r>
                <a:rPr lang="zh-CN" altLang="en-US" sz="2600" dirty="0" smtClean="0">
                  <a:solidFill>
                    <a:srgbClr val="C00000"/>
                  </a:solidFill>
                  <a:latin typeface="华文行楷" pitchFamily="2" charset="-122"/>
                  <a:ea typeface="华文行楷" pitchFamily="2" charset="-122"/>
                </a:rPr>
                <a:t>惊奇地发现</a:t>
              </a:r>
              <a:r>
                <a:rPr lang="zh-CN" altLang="en-US" sz="2600" dirty="0" smtClean="0">
                  <a:latin typeface="华文行楷" pitchFamily="2" charset="-122"/>
                  <a:ea typeface="华文行楷" pitchFamily="2" charset="-122"/>
                </a:rPr>
                <a:t>你的旅行经历将会是多么美好。。</a:t>
              </a:r>
              <a:endParaRPr lang="zh-CN" altLang="en-US" sz="2600" dirty="0">
                <a:latin typeface="华文行楷" pitchFamily="2" charset="-122"/>
                <a:ea typeface="华文行楷" pitchFamily="2" charset="-122"/>
              </a:endParaRPr>
            </a:p>
          </p:txBody>
        </p:sp>
        <p:sp>
          <p:nvSpPr>
            <p:cNvPr id="5" name="TextBox 4"/>
            <p:cNvSpPr txBox="1"/>
            <p:nvPr/>
          </p:nvSpPr>
          <p:spPr>
            <a:xfrm>
              <a:off x="1538333" y="1548458"/>
              <a:ext cx="1952764" cy="523220"/>
            </a:xfrm>
            <a:prstGeom prst="rect">
              <a:avLst/>
            </a:prstGeom>
            <a:noFill/>
          </p:spPr>
          <p:txBody>
            <a:bodyPr wrap="square" rtlCol="0">
              <a:spAutoFit/>
            </a:bodyPr>
            <a:lstStyle/>
            <a:p>
              <a:r>
                <a:rPr lang="zh-CN" altLang="en-US" sz="2800" b="1" dirty="0" smtClean="0">
                  <a:solidFill>
                    <a:srgbClr val="C00000"/>
                  </a:solidFill>
                  <a:latin typeface="华文行楷" pitchFamily="2" charset="-122"/>
                  <a:ea typeface="华文行楷" pitchFamily="2" charset="-122"/>
                </a:rPr>
                <a:t>原句译文</a:t>
              </a:r>
              <a:endParaRPr lang="zh-CN" altLang="en-US" sz="2800" b="1" dirty="0">
                <a:solidFill>
                  <a:srgbClr val="C00000"/>
                </a:solidFill>
                <a:latin typeface="华文行楷" pitchFamily="2" charset="-122"/>
                <a:ea typeface="华文行楷" pitchFamily="2" charset="-122"/>
              </a:endParaRPr>
            </a:p>
          </p:txBody>
        </p:sp>
      </p:grpSp>
      <p:sp>
        <p:nvSpPr>
          <p:cNvPr id="26" name="TextBox 25"/>
          <p:cNvSpPr txBox="1"/>
          <p:nvPr/>
        </p:nvSpPr>
        <p:spPr>
          <a:xfrm>
            <a:off x="1538333" y="3345021"/>
            <a:ext cx="1872208" cy="523220"/>
          </a:xfrm>
          <a:prstGeom prst="rect">
            <a:avLst/>
          </a:prstGeom>
          <a:noFill/>
        </p:spPr>
        <p:txBody>
          <a:bodyPr wrap="square" rtlCol="0">
            <a:spAutoFit/>
          </a:bodyPr>
          <a:lstStyle/>
          <a:p>
            <a:r>
              <a:rPr lang="zh-CN" altLang="en-US" sz="2800" b="1" dirty="0" smtClean="0">
                <a:solidFill>
                  <a:srgbClr val="FF6600"/>
                </a:solidFill>
                <a:latin typeface="华文行楷" pitchFamily="2" charset="-122"/>
                <a:ea typeface="华文行楷" pitchFamily="2" charset="-122"/>
              </a:rPr>
              <a:t>逆译练习</a:t>
            </a:r>
            <a:endParaRPr lang="zh-CN" altLang="en-US" sz="2800" b="1" dirty="0">
              <a:solidFill>
                <a:srgbClr val="FF6600"/>
              </a:solidFill>
              <a:latin typeface="华文行楷" pitchFamily="2" charset="-122"/>
              <a:ea typeface="华文行楷" pitchFamily="2" charset="-122"/>
            </a:endParaRPr>
          </a:p>
        </p:txBody>
      </p:sp>
      <p:sp>
        <p:nvSpPr>
          <p:cNvPr id="6" name="矩形 5"/>
          <p:cNvSpPr/>
          <p:nvPr/>
        </p:nvSpPr>
        <p:spPr>
          <a:xfrm>
            <a:off x="1579816" y="3975844"/>
            <a:ext cx="6088528" cy="1169551"/>
          </a:xfrm>
          <a:prstGeom prst="rect">
            <a:avLst/>
          </a:prstGeom>
        </p:spPr>
        <p:txBody>
          <a:bodyPr wrap="square">
            <a:spAutoFit/>
          </a:bodyPr>
          <a:lstStyle/>
          <a:p>
            <a:pPr>
              <a:lnSpc>
                <a:spcPts val="2800"/>
              </a:lnSpc>
              <a:spcBef>
                <a:spcPct val="50000"/>
              </a:spcBef>
              <a:defRPr/>
            </a:pPr>
            <a:r>
              <a:rPr lang="en-US" altLang="zh-CN" sz="2600" b="1" dirty="0" smtClean="0">
                <a:solidFill>
                  <a:schemeClr val="accent6">
                    <a:lumMod val="75000"/>
                  </a:schemeClr>
                </a:solidFill>
                <a:latin typeface="Helvetica" pitchFamily="34" charset="0"/>
              </a:rPr>
              <a:t>Once</a:t>
            </a:r>
            <a:r>
              <a:rPr lang="en-US" altLang="zh-CN" sz="2600" dirty="0" smtClean="0">
                <a:latin typeface="Helvetica" pitchFamily="34" charset="0"/>
              </a:rPr>
              <a:t> you go solo, you’ll be amazed at how sensational your travel experiences will be. </a:t>
            </a:r>
            <a:r>
              <a:rPr lang="en-US" altLang="zh-CN" sz="2600" dirty="0">
                <a:latin typeface="Helvetica" pitchFamily="34" charset="0"/>
              </a:rPr>
              <a:t>(</a:t>
            </a:r>
            <a:r>
              <a:rPr lang="en-US" altLang="zh-CN" sz="2600" dirty="0" smtClean="0">
                <a:latin typeface="Helvetica" pitchFamily="34" charset="0"/>
              </a:rPr>
              <a:t>Para.14,L2)</a:t>
            </a:r>
            <a:endParaRPr lang="en-US" altLang="zh-CN" sz="2600" dirty="0">
              <a:latin typeface="Helvetica" pitchFamily="34" charset="0"/>
            </a:endParaRPr>
          </a:p>
        </p:txBody>
      </p:sp>
      <p:cxnSp>
        <p:nvCxnSpPr>
          <p:cNvPr id="4" name="直接连接符 3"/>
          <p:cNvCxnSpPr/>
          <p:nvPr/>
        </p:nvCxnSpPr>
        <p:spPr>
          <a:xfrm>
            <a:off x="1538333" y="206084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868241"/>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5" name="Picture 2" descr="H:\2015年修改\图片9.jpg"/>
          <p:cNvPicPr>
            <a:picLocks noChangeAspect="1" noChangeArrowheads="1"/>
          </p:cNvPicPr>
          <p:nvPr/>
        </p:nvPicPr>
        <p:blipFill>
          <a:blip r:embed="rId3"/>
          <a:srcRect/>
          <a:stretch>
            <a:fillRect/>
          </a:stretch>
        </p:blipFill>
        <p:spPr bwMode="auto">
          <a:xfrm>
            <a:off x="-32" y="-24"/>
            <a:ext cx="7143750" cy="1225550"/>
          </a:xfrm>
          <a:prstGeom prst="rect">
            <a:avLst/>
          </a:prstGeom>
          <a:noFill/>
        </p:spPr>
      </p:pic>
      <p:sp>
        <p:nvSpPr>
          <p:cNvPr id="18" name="TextBox 17">
            <a:hlinkClick r:id="" action="ppaction://hlinkshowjump?jump=nextslide"/>
          </p:cNvPr>
          <p:cNvSpPr txBox="1"/>
          <p:nvPr/>
        </p:nvSpPr>
        <p:spPr>
          <a:xfrm>
            <a:off x="5970395" y="5429264"/>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dirty="0" smtClean="0"/>
              <a:t>句型提炼</a:t>
            </a:r>
            <a:endParaRPr lang="zh-CN" altLang="en-US" b="1" dirty="0"/>
          </a:p>
        </p:txBody>
      </p:sp>
    </p:spTree>
    <p:extLst>
      <p:ext uri="{BB962C8B-B14F-4D97-AF65-F5344CB8AC3E}">
        <p14:creationId xmlns:p14="http://schemas.microsoft.com/office/powerpoint/2010/main" xmlns="" val="322189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538332" y="1412776"/>
            <a:ext cx="6819882" cy="1740679"/>
            <a:chOff x="1538332" y="1412776"/>
            <a:chExt cx="6819882" cy="1740679"/>
          </a:xfrm>
        </p:grpSpPr>
        <p:sp>
          <p:nvSpPr>
            <p:cNvPr id="25" name="Rectangle 21"/>
            <p:cNvSpPr>
              <a:spLocks noChangeArrowheads="1"/>
            </p:cNvSpPr>
            <p:nvPr/>
          </p:nvSpPr>
          <p:spPr bwMode="auto">
            <a:xfrm>
              <a:off x="1538332" y="2060848"/>
              <a:ext cx="6819882" cy="1092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25000"/>
                </a:lnSpc>
                <a:spcBef>
                  <a:spcPct val="50000"/>
                </a:spcBef>
                <a:defRPr/>
              </a:pPr>
              <a:r>
                <a:rPr kumimoji="1" lang="en-US" altLang="zh-CN" sz="2600" b="1" dirty="0" smtClean="0">
                  <a:solidFill>
                    <a:srgbClr val="FF6600"/>
                  </a:solidFill>
                  <a:latin typeface="Helvetica" pitchFamily="34" charset="0"/>
                </a:rPr>
                <a:t>Once</a:t>
              </a:r>
              <a:r>
                <a:rPr kumimoji="1" lang="en-US" altLang="zh-CN" sz="2600" dirty="0" smtClean="0">
                  <a:solidFill>
                    <a:schemeClr val="accent4">
                      <a:lumMod val="10000"/>
                    </a:schemeClr>
                  </a:solidFill>
                  <a:latin typeface="Helvetica" pitchFamily="34" charset="0"/>
                </a:rPr>
                <a:t> </a:t>
              </a:r>
              <a:r>
                <a:rPr kumimoji="1" lang="en-US" altLang="zh-CN" sz="2600" dirty="0" err="1" smtClean="0">
                  <a:solidFill>
                    <a:schemeClr val="accent4">
                      <a:lumMod val="10000"/>
                    </a:schemeClr>
                  </a:solidFill>
                  <a:latin typeface="Helvetica" pitchFamily="34" charset="0"/>
                </a:rPr>
                <a:t>sb</a:t>
              </a:r>
              <a:r>
                <a:rPr kumimoji="1" lang="en-US" altLang="zh-CN" sz="2600" dirty="0" smtClean="0">
                  <a:solidFill>
                    <a:schemeClr val="accent4">
                      <a:lumMod val="10000"/>
                    </a:schemeClr>
                  </a:solidFill>
                  <a:latin typeface="Helvetica" pitchFamily="34" charset="0"/>
                </a:rPr>
                <a:t>. do(does) </a:t>
              </a:r>
              <a:r>
                <a:rPr kumimoji="1" lang="en-US" altLang="zh-CN" sz="2600" dirty="0" err="1" smtClean="0">
                  <a:solidFill>
                    <a:schemeClr val="accent4">
                      <a:lumMod val="10000"/>
                    </a:schemeClr>
                  </a:solidFill>
                  <a:latin typeface="Helvetica" pitchFamily="34" charset="0"/>
                </a:rPr>
                <a:t>sth</a:t>
              </a:r>
              <a:r>
                <a:rPr kumimoji="1" lang="en-US" altLang="zh-CN" sz="2600" dirty="0" smtClean="0">
                  <a:solidFill>
                    <a:schemeClr val="accent4">
                      <a:lumMod val="10000"/>
                    </a:schemeClr>
                  </a:solidFill>
                  <a:latin typeface="Helvetica" pitchFamily="34" charset="0"/>
                </a:rPr>
                <a:t>, </a:t>
              </a:r>
              <a:r>
                <a:rPr kumimoji="1" lang="en-US" altLang="zh-CN" sz="2600" dirty="0" err="1" smtClean="0">
                  <a:solidFill>
                    <a:schemeClr val="accent4">
                      <a:lumMod val="10000"/>
                    </a:schemeClr>
                  </a:solidFill>
                  <a:latin typeface="Helvetica" pitchFamily="34" charset="0"/>
                </a:rPr>
                <a:t>sb</a:t>
              </a:r>
              <a:r>
                <a:rPr kumimoji="1" lang="en-US" altLang="zh-CN" sz="2600" dirty="0" smtClean="0">
                  <a:solidFill>
                    <a:schemeClr val="accent4">
                      <a:lumMod val="10000"/>
                    </a:schemeClr>
                  </a:solidFill>
                  <a:latin typeface="Helvetica" pitchFamily="34" charset="0"/>
                </a:rPr>
                <a:t>. will </a:t>
              </a:r>
              <a:r>
                <a:rPr kumimoji="1" lang="en-US" altLang="zh-CN" sz="2600" dirty="0" err="1" smtClean="0">
                  <a:solidFill>
                    <a:schemeClr val="accent4">
                      <a:lumMod val="10000"/>
                    </a:schemeClr>
                  </a:solidFill>
                  <a:latin typeface="Helvetica" pitchFamily="34" charset="0"/>
                </a:rPr>
                <a:t>be+amazed</a:t>
              </a:r>
              <a:r>
                <a:rPr kumimoji="1" lang="en-US" altLang="zh-CN" sz="2600" dirty="0" smtClean="0">
                  <a:solidFill>
                    <a:schemeClr val="accent4">
                      <a:lumMod val="10000"/>
                    </a:schemeClr>
                  </a:solidFill>
                  <a:latin typeface="Helvetica" pitchFamily="34" charset="0"/>
                </a:rPr>
                <a:t> /disappointed/angry, etc. at ...</a:t>
              </a:r>
              <a:endParaRPr kumimoji="1" lang="en-US" altLang="zh-CN" sz="2600" dirty="0">
                <a:solidFill>
                  <a:schemeClr val="accent4">
                    <a:lumMod val="10000"/>
                  </a:schemeClr>
                </a:solidFill>
                <a:latin typeface="Helvetica" pitchFamily="34" charset="0"/>
              </a:endParaRPr>
            </a:p>
          </p:txBody>
        </p:sp>
        <p:sp>
          <p:nvSpPr>
            <p:cNvPr id="5" name="TextBox 4"/>
            <p:cNvSpPr txBox="1"/>
            <p:nvPr/>
          </p:nvSpPr>
          <p:spPr>
            <a:xfrm>
              <a:off x="1538333" y="1412776"/>
              <a:ext cx="1952764" cy="523220"/>
            </a:xfrm>
            <a:prstGeom prst="rect">
              <a:avLst/>
            </a:prstGeom>
            <a:noFill/>
          </p:spPr>
          <p:txBody>
            <a:bodyPr wrap="square" rtlCol="0">
              <a:spAutoFit/>
            </a:bodyPr>
            <a:lstStyle/>
            <a:p>
              <a:r>
                <a:rPr lang="zh-CN" altLang="en-US" sz="2800" b="1" dirty="0" smtClean="0">
                  <a:solidFill>
                    <a:schemeClr val="accent6">
                      <a:lumMod val="75000"/>
                    </a:schemeClr>
                  </a:solidFill>
                  <a:latin typeface="华文行楷" pitchFamily="2" charset="-122"/>
                  <a:ea typeface="华文行楷" pitchFamily="2" charset="-122"/>
                </a:rPr>
                <a:t>句型提炼</a:t>
              </a:r>
              <a:endParaRPr lang="zh-CN" altLang="en-US" sz="2800" b="1" dirty="0">
                <a:solidFill>
                  <a:schemeClr val="accent6">
                    <a:lumMod val="75000"/>
                  </a:schemeClr>
                </a:solidFill>
                <a:latin typeface="华文行楷" pitchFamily="2" charset="-122"/>
                <a:ea typeface="华文行楷" pitchFamily="2" charset="-122"/>
              </a:endParaRPr>
            </a:p>
          </p:txBody>
        </p:sp>
      </p:grpSp>
      <p:sp>
        <p:nvSpPr>
          <p:cNvPr id="26" name="TextBox 25"/>
          <p:cNvSpPr txBox="1"/>
          <p:nvPr/>
        </p:nvSpPr>
        <p:spPr>
          <a:xfrm>
            <a:off x="1538333" y="3357562"/>
            <a:ext cx="1872208" cy="523220"/>
          </a:xfrm>
          <a:prstGeom prst="rect">
            <a:avLst/>
          </a:prstGeom>
          <a:noFill/>
        </p:spPr>
        <p:txBody>
          <a:bodyPr wrap="square" rtlCol="0">
            <a:spAutoFit/>
          </a:bodyPr>
          <a:lstStyle/>
          <a:p>
            <a:r>
              <a:rPr lang="zh-CN" altLang="en-US" sz="2800" b="1" dirty="0" smtClean="0">
                <a:solidFill>
                  <a:srgbClr val="71AE0E"/>
                </a:solidFill>
                <a:latin typeface="华文行楷" pitchFamily="2" charset="-122"/>
                <a:ea typeface="华文行楷" pitchFamily="2" charset="-122"/>
              </a:rPr>
              <a:t>应用提示</a:t>
            </a:r>
            <a:endParaRPr lang="zh-CN" altLang="en-US" sz="2800" b="1" dirty="0">
              <a:solidFill>
                <a:srgbClr val="71AE0E"/>
              </a:solidFill>
              <a:latin typeface="华文行楷" pitchFamily="2" charset="-122"/>
              <a:ea typeface="华文行楷" pitchFamily="2" charset="-122"/>
            </a:endParaRPr>
          </a:p>
        </p:txBody>
      </p:sp>
      <p:sp>
        <p:nvSpPr>
          <p:cNvPr id="6" name="矩形 5"/>
          <p:cNvSpPr/>
          <p:nvPr/>
        </p:nvSpPr>
        <p:spPr>
          <a:xfrm>
            <a:off x="1525656" y="4036646"/>
            <a:ext cx="6618244" cy="892552"/>
          </a:xfrm>
          <a:prstGeom prst="rect">
            <a:avLst/>
          </a:prstGeom>
        </p:spPr>
        <p:txBody>
          <a:bodyPr wrap="square">
            <a:spAutoFit/>
          </a:bodyPr>
          <a:lstStyle/>
          <a:p>
            <a:r>
              <a:rPr lang="zh-CN" altLang="en-US" sz="2600" dirty="0" smtClean="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“某人做某事后可能出现的效应或后果” </a:t>
            </a:r>
            <a:r>
              <a:rPr lang="zh-CN" altLang="en-US" sz="2600" dirty="0" smtClean="0">
                <a:latin typeface="华文行楷" pitchFamily="2" charset="-122"/>
                <a:ea typeface="华文行楷" pitchFamily="2" charset="-122"/>
              </a:rPr>
              <a:t>。</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857628"/>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35996"/>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5877272"/>
            <a:ext cx="4433672"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2" descr="H:\2015年修改\图片9.jpg"/>
          <p:cNvPicPr>
            <a:picLocks noChangeAspect="1" noChangeArrowheads="1"/>
          </p:cNvPicPr>
          <p:nvPr/>
        </p:nvPicPr>
        <p:blipFill>
          <a:blip r:embed="rId4"/>
          <a:srcRect/>
          <a:stretch>
            <a:fillRect/>
          </a:stretch>
        </p:blipFill>
        <p:spPr bwMode="auto">
          <a:xfrm>
            <a:off x="-32" y="-24"/>
            <a:ext cx="7143750" cy="1225550"/>
          </a:xfrm>
          <a:prstGeom prst="rect">
            <a:avLst/>
          </a:prstGeom>
          <a:noFill/>
        </p:spPr>
      </p:pic>
      <p:sp>
        <p:nvSpPr>
          <p:cNvPr id="19" name="TextBox 18">
            <a:hlinkClick r:id="" action="ppaction://hlinkshowjump?jump=nextslide"/>
          </p:cNvPr>
          <p:cNvSpPr txBox="1"/>
          <p:nvPr/>
        </p:nvSpPr>
        <p:spPr>
          <a:xfrm>
            <a:off x="5970395" y="5429264"/>
            <a:ext cx="1461636"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1" dirty="0" smtClean="0"/>
              <a:t>句型应用</a:t>
            </a:r>
            <a:endParaRPr lang="zh-CN" altLang="en-US" b="1" dirty="0"/>
          </a:p>
        </p:txBody>
      </p:sp>
    </p:spTree>
    <p:extLst>
      <p:ext uri="{BB962C8B-B14F-4D97-AF65-F5344CB8AC3E}">
        <p14:creationId xmlns:p14="http://schemas.microsoft.com/office/powerpoint/2010/main" xmlns="" val="209182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280" t="15609"/>
          <a:stretch/>
        </p:blipFill>
        <p:spPr bwMode="auto">
          <a:xfrm>
            <a:off x="206685" y="1428736"/>
            <a:ext cx="8937315" cy="53732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928662" y="3967467"/>
            <a:ext cx="4929222"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tell the truth/ on impulse/ cowardly</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14" name="TextBox 8"/>
          <p:cNvSpPr txBox="1"/>
          <p:nvPr/>
        </p:nvSpPr>
        <p:spPr>
          <a:xfrm>
            <a:off x="986324" y="4672134"/>
            <a:ext cx="7086138" cy="757130"/>
          </a:xfrm>
          <a:prstGeom prst="rect">
            <a:avLst/>
          </a:prstGeom>
          <a:noFill/>
        </p:spPr>
        <p:txBody>
          <a:bodyPr wrap="square" rtlCol="0">
            <a:spAutoFit/>
          </a:bodyPr>
          <a:lstStyle/>
          <a:p>
            <a:pPr algn="just">
              <a:lnSpc>
                <a:spcPct val="90000"/>
              </a:lnSpc>
              <a:spcBef>
                <a:spcPct val="50000"/>
              </a:spcBef>
              <a:defRPr/>
            </a:pPr>
            <a:r>
              <a:rPr kumimoji="1" lang="en-US" altLang="en-US" sz="2400" b="1" i="1" dirty="0" smtClean="0">
                <a:solidFill>
                  <a:srgbClr val="FF6600"/>
                </a:solidFill>
                <a:latin typeface="Helvetica" pitchFamily="34" charset="0"/>
              </a:rPr>
              <a:t>Once</a:t>
            </a:r>
            <a:r>
              <a:rPr kumimoji="1" lang="en-US" altLang="en-US" sz="2400" dirty="0" smtClean="0">
                <a:latin typeface="Helvetica" pitchFamily="34" charset="0"/>
              </a:rPr>
              <a:t> you tell him the truth on impulse, you will be </a:t>
            </a:r>
            <a:r>
              <a:rPr kumimoji="1" lang="en-US" altLang="en-US" sz="2400" b="1" i="1" dirty="0" smtClean="0">
                <a:solidFill>
                  <a:srgbClr val="FF6600"/>
                </a:solidFill>
                <a:latin typeface="Helvetica" pitchFamily="34" charset="0"/>
              </a:rPr>
              <a:t>disappointed at</a:t>
            </a:r>
            <a:r>
              <a:rPr kumimoji="1" lang="en-US" altLang="en-US" sz="2400" dirty="0" smtClean="0">
                <a:latin typeface="Helvetica" pitchFamily="34" charset="0"/>
              </a:rPr>
              <a:t> how cowardly he will be.  </a:t>
            </a:r>
            <a:endParaRPr kumimoji="1" lang="en-US" altLang="en-US" sz="2400" dirty="0">
              <a:latin typeface="Helvetica" pitchFamily="34" charset="0"/>
            </a:endParaRPr>
          </a:p>
        </p:txBody>
      </p:sp>
      <p:sp>
        <p:nvSpPr>
          <p:cNvPr id="23" name="TextBox 22"/>
          <p:cNvSpPr txBox="1"/>
          <p:nvPr/>
        </p:nvSpPr>
        <p:spPr>
          <a:xfrm>
            <a:off x="857224" y="193642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914886" y="2383689"/>
            <a:ext cx="7157576" cy="830997"/>
          </a:xfrm>
          <a:prstGeom prst="rect">
            <a:avLst/>
          </a:prstGeom>
          <a:noFill/>
        </p:spPr>
        <p:txBody>
          <a:bodyPr wrap="square" rtlCol="0">
            <a:spAutoFit/>
          </a:bodyPr>
          <a:lstStyle/>
          <a:p>
            <a:pPr algn="just"/>
            <a:r>
              <a:rPr lang="zh-CN" altLang="en-US" sz="2400" dirty="0" smtClean="0">
                <a:latin typeface="华文行楷" pitchFamily="2" charset="-122"/>
                <a:ea typeface="华文行楷" pitchFamily="2" charset="-122"/>
              </a:rPr>
              <a:t>一旦你冲动之下告诉他真相，你会失望地发现他竟然会如此懦弱。</a:t>
            </a:r>
            <a:endParaRPr lang="zh-CN" altLang="en-US" sz="2400" dirty="0">
              <a:latin typeface="华文行楷" pitchFamily="2" charset="-122"/>
              <a:ea typeface="华文行楷" pitchFamily="2" charset="-122"/>
            </a:endParaRPr>
          </a:p>
        </p:txBody>
      </p:sp>
      <p:sp>
        <p:nvSpPr>
          <p:cNvPr id="25" name="TextBox 24"/>
          <p:cNvSpPr txBox="1"/>
          <p:nvPr/>
        </p:nvSpPr>
        <p:spPr>
          <a:xfrm>
            <a:off x="921344" y="3508061"/>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pic>
        <p:nvPicPr>
          <p:cNvPr id="15" name="Picture 2" descr="H:\2015年修改\图片9.jpg"/>
          <p:cNvPicPr>
            <a:picLocks noChangeAspect="1" noChangeArrowheads="1"/>
          </p:cNvPicPr>
          <p:nvPr/>
        </p:nvPicPr>
        <p:blipFill>
          <a:blip r:embed="rId3"/>
          <a:srcRect/>
          <a:stretch>
            <a:fillRect/>
          </a:stretch>
        </p:blipFill>
        <p:spPr bwMode="auto">
          <a:xfrm>
            <a:off x="-32" y="-24"/>
            <a:ext cx="7143750" cy="1225550"/>
          </a:xfrm>
          <a:prstGeom prst="rect">
            <a:avLst/>
          </a:prstGeom>
          <a:noFill/>
        </p:spPr>
      </p:pic>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3" grpId="0"/>
      <p:bldP spid="3" grpId="0"/>
      <p:bldP spid="2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1261"/>
          <p:cNvGraphicFramePr>
            <a:graphicFrameLocks noGrp="1"/>
          </p:cNvGraphicFramePr>
          <p:nvPr>
            <p:extLst>
              <p:ext uri="{D42A27DB-BD31-4B8C-83A1-F6EECF244321}">
                <p14:modId xmlns:p14="http://schemas.microsoft.com/office/powerpoint/2010/main" xmlns="" val="961228765"/>
              </p:ext>
            </p:extLst>
          </p:nvPr>
        </p:nvGraphicFramePr>
        <p:xfrm>
          <a:off x="214282" y="1433891"/>
          <a:ext cx="8651595" cy="4400299"/>
        </p:xfrm>
        <a:graphic>
          <a:graphicData uri="http://schemas.openxmlformats.org/drawingml/2006/table">
            <a:tbl>
              <a:tblPr>
                <a:effectLst>
                  <a:outerShdw blurRad="50800" dist="38100" dir="2700000" algn="tl" rotWithShape="0">
                    <a:prstClr val="black">
                      <a:alpha val="40000"/>
                    </a:prstClr>
                  </a:outerShdw>
                </a:effectLst>
                <a:tableStyleId>{0505E3EF-67EA-436B-97B2-0124C06EBD24}</a:tableStyleId>
              </a:tblPr>
              <a:tblGrid>
                <a:gridCol w="2704391"/>
                <a:gridCol w="5919002"/>
                <a:gridCol w="28202"/>
              </a:tblGrid>
              <a:tr h="468461">
                <a:tc>
                  <a:txBody>
                    <a:bodyPr/>
                    <a:lstStyle/>
                    <a:p>
                      <a:pPr algn="l"/>
                      <a:r>
                        <a:rPr kumimoji="0" lang="en-US" altLang="zh-CN" sz="2400" u="none" strike="noStrike" kern="1200" cap="none" normalizeH="0" baseline="0" dirty="0" smtClean="0">
                          <a:ln>
                            <a:noFill/>
                          </a:ln>
                          <a:solidFill>
                            <a:schemeClr val="dk1"/>
                          </a:solidFill>
                          <a:effectLst/>
                          <a:latin typeface="华文楷体" pitchFamily="2" charset="-122"/>
                          <a:ea typeface="华文楷体" pitchFamily="2" charset="-122"/>
                          <a:cs typeface="+mn-cs"/>
                        </a:rPr>
                        <a:t> 1.</a:t>
                      </a:r>
                      <a:r>
                        <a:rPr kumimoji="0" lang="zh-CN" altLang="en-US" sz="2400" u="none" strike="noStrike" kern="1200" cap="none" normalizeH="0" baseline="0" dirty="0" smtClean="0">
                          <a:ln>
                            <a:noFill/>
                          </a:ln>
                          <a:solidFill>
                            <a:schemeClr val="dk1"/>
                          </a:solidFill>
                          <a:effectLst/>
                          <a:latin typeface="华文楷体" pitchFamily="2" charset="-122"/>
                          <a:ea typeface="华文楷体" pitchFamily="2" charset="-122"/>
                          <a:cs typeface="+mn-cs"/>
                        </a:rPr>
                        <a:t>比如说</a:t>
                      </a:r>
                    </a:p>
                  </a:txBody>
                  <a:tcPr marL="72000" marR="0" marT="0" marB="0" anchor="ctr" horzOverflow="overflow"/>
                </a:tc>
                <a:tc>
                  <a:txBody>
                    <a:bodyPr/>
                    <a:lstStyle/>
                    <a:p>
                      <a:pPr algn="l"/>
                      <a:r>
                        <a:rPr kumimoji="1" lang="en-US" altLang="zh-CN" sz="2400" kern="1200" dirty="0" smtClean="0">
                          <a:solidFill>
                            <a:schemeClr val="accent4">
                              <a:lumMod val="10000"/>
                            </a:schemeClr>
                          </a:solidFill>
                          <a:latin typeface="Helvetica"/>
                          <a:ea typeface="华文楷体" pitchFamily="2" charset="-122"/>
                          <a:cs typeface="+mn-cs"/>
                        </a:rPr>
                        <a:t>let’s say...</a:t>
                      </a:r>
                      <a:endParaRPr kumimoji="1" lang="zh-CN" altLang="en-US" sz="2400" kern="1200" dirty="0" smtClean="0">
                        <a:solidFill>
                          <a:schemeClr val="accent4">
                            <a:lumMod val="10000"/>
                          </a:schemeClr>
                        </a:solidFill>
                        <a:latin typeface="Helvetica"/>
                        <a:ea typeface="华文楷体" pitchFamily="2" charset="-122"/>
                        <a:cs typeface="+mn-cs"/>
                      </a:endParaRPr>
                    </a:p>
                  </a:txBody>
                  <a:tcPr marL="180000" marR="0" marT="46800" marB="0" horzOverflow="overflow"/>
                </a:tc>
                <a:tc rowSpan="8">
                  <a:txBody>
                    <a:bodyPr/>
                    <a:lstStyle/>
                    <a:p>
                      <a:pPr marL="0" marR="0" lvl="0" indent="0" algn="ctr" defTabSz="914400" rtl="0" eaLnBrk="1" fontAlgn="base" latinLnBrk="0" hangingPunct="1">
                        <a:lnSpc>
                          <a:spcPct val="100000"/>
                        </a:lnSpc>
                        <a:spcBef>
                          <a:spcPct val="20000"/>
                        </a:spcBef>
                        <a:spcAft>
                          <a:spcPct val="0"/>
                        </a:spcAft>
                        <a:buClr>
                          <a:schemeClr val="tx2"/>
                        </a:buClr>
                        <a:buSzPct val="115000"/>
                        <a:buFont typeface="Wingdings" charset="0"/>
                        <a:buNone/>
                        <a:tabLst/>
                      </a:pPr>
                      <a:endParaRPr kumimoji="0" lang="zh-CN" altLang="en-US" sz="2400" b="1" i="0" u="none" strike="noStrike" cap="none" normalizeH="0" baseline="0" dirty="0">
                        <a:ln>
                          <a:noFill/>
                        </a:ln>
                        <a:solidFill>
                          <a:srgbClr val="1B5AB0"/>
                        </a:solidFill>
                        <a:effectLst/>
                        <a:latin typeface="华文楷体" pitchFamily="2" charset="-122"/>
                        <a:ea typeface="华文楷体" pitchFamily="2" charset="-122"/>
                        <a:cs typeface="楷体_GB2312" charset="0"/>
                      </a:endParaRPr>
                    </a:p>
                  </a:txBody>
                  <a:tcPr marL="0" marR="0" marT="0" marB="0" horzOverflow="overflow"/>
                </a:tc>
              </a:tr>
              <a:tr h="421028">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charset="0"/>
                        <a:buNone/>
                        <a:tabLst/>
                      </a:pPr>
                      <a:r>
                        <a:rPr kumimoji="0" lang="en-US" altLang="zh-CN" sz="2400" u="none" strike="noStrike" cap="none" normalizeH="0" baseline="0" dirty="0" smtClean="0">
                          <a:ln>
                            <a:noFill/>
                          </a:ln>
                          <a:effectLst/>
                          <a:latin typeface="华文楷体" pitchFamily="2" charset="-122"/>
                          <a:ea typeface="华文楷体" pitchFamily="2" charset="-122"/>
                        </a:rPr>
                        <a:t> 2.</a:t>
                      </a:r>
                      <a:r>
                        <a:rPr kumimoji="0" lang="zh-CN" altLang="en-US" sz="2400" u="none" strike="noStrike" cap="none" normalizeH="0" baseline="0" dirty="0" smtClean="0">
                          <a:ln>
                            <a:noFill/>
                          </a:ln>
                          <a:effectLst/>
                          <a:latin typeface="华文楷体" pitchFamily="2" charset="-122"/>
                          <a:ea typeface="华文楷体" pitchFamily="2" charset="-122"/>
                        </a:rPr>
                        <a:t>被</a:t>
                      </a:r>
                      <a:r>
                        <a:rPr kumimoji="0" lang="en-US" altLang="zh-CN" sz="2400" u="none" strike="noStrike" cap="none" normalizeH="0" baseline="0" dirty="0" smtClean="0">
                          <a:ln>
                            <a:noFill/>
                          </a:ln>
                          <a:effectLst/>
                          <a:latin typeface="华文楷体" pitchFamily="2" charset="-122"/>
                          <a:ea typeface="华文楷体" pitchFamily="2" charset="-122"/>
                        </a:rPr>
                        <a:t>...</a:t>
                      </a:r>
                      <a:r>
                        <a:rPr kumimoji="0" lang="zh-CN" altLang="en-US" sz="2400" u="none" strike="noStrike" cap="none" normalizeH="0" baseline="0" dirty="0" smtClean="0">
                          <a:ln>
                            <a:noFill/>
                          </a:ln>
                          <a:effectLst/>
                          <a:latin typeface="华文楷体" pitchFamily="2" charset="-122"/>
                          <a:ea typeface="华文楷体" pitchFamily="2" charset="-122"/>
                        </a:rPr>
                        <a:t>所吸引</a:t>
                      </a:r>
                      <a:endParaRPr kumimoji="0" lang="zh-CN" altLang="en-US" sz="2400" b="0" i="0" u="none" strike="noStrike" cap="none" normalizeH="0" baseline="0" dirty="0" smtClean="0">
                        <a:ln>
                          <a:noFill/>
                        </a:ln>
                        <a:solidFill>
                          <a:schemeClr val="tx1"/>
                        </a:solidFill>
                        <a:effectLst/>
                        <a:latin typeface="华文楷体" pitchFamily="2" charset="-122"/>
                        <a:ea typeface="华文楷体" pitchFamily="2" charset="-122"/>
                        <a:cs typeface="Times New Roman" charset="0"/>
                      </a:endParaRPr>
                    </a:p>
                  </a:txBody>
                  <a:tcPr marL="72000" marR="0" marT="0" marB="0" anchor="ctr" horzOverflow="overflow"/>
                </a:tc>
                <a:tc>
                  <a:txBody>
                    <a:bodyPr/>
                    <a:lstStyle/>
                    <a:p>
                      <a:pPr marL="185738" indent="-185738">
                        <a:spcBef>
                          <a:spcPct val="50000"/>
                        </a:spcBef>
                        <a:defRPr/>
                      </a:pPr>
                      <a:r>
                        <a:rPr kumimoji="1" lang="en-US" altLang="zh-CN" sz="2400" dirty="0" smtClean="0">
                          <a:solidFill>
                            <a:schemeClr val="accent4">
                              <a:lumMod val="10000"/>
                            </a:schemeClr>
                          </a:solidFill>
                          <a:latin typeface="Helvetica"/>
                          <a:ea typeface="华文楷体" pitchFamily="2" charset="-122"/>
                        </a:rPr>
                        <a:t>be</a:t>
                      </a:r>
                      <a:r>
                        <a:rPr kumimoji="1" lang="en-US" altLang="zh-CN" sz="2400" baseline="0" dirty="0" smtClean="0">
                          <a:solidFill>
                            <a:schemeClr val="accent4">
                              <a:lumMod val="10000"/>
                            </a:schemeClr>
                          </a:solidFill>
                          <a:latin typeface="Helvetica"/>
                          <a:ea typeface="华文楷体" pitchFamily="2" charset="-122"/>
                        </a:rPr>
                        <a:t> fascinated with</a:t>
                      </a:r>
                      <a:endParaRPr kumimoji="1" lang="en-US" altLang="zh-CN" sz="2400" dirty="0">
                        <a:solidFill>
                          <a:schemeClr val="accent4">
                            <a:lumMod val="10000"/>
                          </a:schemeClr>
                        </a:solidFill>
                        <a:latin typeface="Helvetica"/>
                        <a:ea typeface="华文楷体" pitchFamily="2" charset="-122"/>
                      </a:endParaRPr>
                    </a:p>
                  </a:txBody>
                  <a:tcPr marL="180000" marR="0" marT="46800" marB="0" horzOverflow="overflow"/>
                </a:tc>
                <a:tc vMerge="1">
                  <a:txBody>
                    <a:bodyPr/>
                    <a:lstStyle/>
                    <a:p>
                      <a:endParaRPr lang="zh-CN" altLang="en-US"/>
                    </a:p>
                  </a:txBody>
                  <a:tcPr/>
                </a:tc>
              </a:tr>
              <a:tr h="516232">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charset="0"/>
                        <a:buNone/>
                        <a:tabLst/>
                      </a:pPr>
                      <a:r>
                        <a:rPr kumimoji="0" lang="en-US" altLang="zh-CN" sz="2400" u="none" strike="noStrike" cap="none" normalizeH="0" baseline="0" dirty="0" smtClean="0">
                          <a:ln>
                            <a:noFill/>
                          </a:ln>
                          <a:effectLst/>
                          <a:latin typeface="华文楷体" pitchFamily="2" charset="-122"/>
                          <a:ea typeface="华文楷体" pitchFamily="2" charset="-122"/>
                        </a:rPr>
                        <a:t> 3.</a:t>
                      </a:r>
                      <a:r>
                        <a:rPr kumimoji="0" lang="zh-CN" altLang="en-US" sz="2400" u="none" strike="noStrike" kern="1200" cap="none" normalizeH="0" baseline="0" dirty="0" smtClean="0">
                          <a:ln>
                            <a:noFill/>
                          </a:ln>
                          <a:effectLst/>
                          <a:latin typeface="华文楷体" pitchFamily="2" charset="-122"/>
                          <a:ea typeface="华文楷体" pitchFamily="2" charset="-122"/>
                        </a:rPr>
                        <a:t>省下一笔钱</a:t>
                      </a:r>
                      <a:endParaRPr kumimoji="0" lang="en-US" altLang="zh-CN" sz="2400" b="0" i="0" u="none" strike="noStrike" kern="1200" cap="none" normalizeH="0" baseline="0" dirty="0" smtClean="0">
                        <a:ln>
                          <a:noFill/>
                        </a:ln>
                        <a:solidFill>
                          <a:schemeClr val="tx1"/>
                        </a:solidFill>
                        <a:effectLst/>
                        <a:latin typeface="华文楷体" pitchFamily="2" charset="-122"/>
                        <a:ea typeface="华文楷体" pitchFamily="2" charset="-122"/>
                        <a:cs typeface="Times New Roman" charset="0"/>
                      </a:endParaRPr>
                    </a:p>
                  </a:txBody>
                  <a:tcPr marL="72000" marR="0" marT="0" marB="0" anchor="ctr" horzOverflow="overflow"/>
                </a:tc>
                <a:tc>
                  <a:txBody>
                    <a:bodyPr/>
                    <a:lstStyle/>
                    <a:p>
                      <a:pPr>
                        <a:defRPr/>
                      </a:pPr>
                      <a:r>
                        <a:rPr kumimoji="1" lang="en-US" altLang="zh-CN" sz="2400" dirty="0" smtClean="0">
                          <a:latin typeface="Helvetica"/>
                          <a:ea typeface="华文楷体" pitchFamily="2" charset="-122"/>
                        </a:rPr>
                        <a:t>have a chunk of money</a:t>
                      </a:r>
                      <a:r>
                        <a:rPr kumimoji="1" lang="en-US" altLang="zh-CN" sz="2400" baseline="0" dirty="0" smtClean="0">
                          <a:latin typeface="Helvetica"/>
                          <a:ea typeface="华文楷体" pitchFamily="2" charset="-122"/>
                        </a:rPr>
                        <a:t> saved</a:t>
                      </a:r>
                      <a:endParaRPr kumimoji="1" lang="en-US" altLang="zh-CN" sz="2400" dirty="0">
                        <a:solidFill>
                          <a:schemeClr val="accent4">
                            <a:lumMod val="10000"/>
                          </a:schemeClr>
                        </a:solidFill>
                        <a:latin typeface="Helvetica"/>
                        <a:ea typeface="华文楷体" pitchFamily="2" charset="-122"/>
                      </a:endParaRPr>
                    </a:p>
                  </a:txBody>
                  <a:tcPr marL="180000" marR="0" marT="46800" marB="0" horzOverflow="overflow"/>
                </a:tc>
                <a:tc vMerge="1">
                  <a:txBody>
                    <a:bodyPr/>
                    <a:lstStyle/>
                    <a:p>
                      <a:endParaRPr lang="zh-CN" altLang="en-US"/>
                    </a:p>
                  </a:txBody>
                  <a:tcPr/>
                </a:tc>
              </a:tr>
              <a:tr h="571504">
                <a:tc>
                  <a:txBody>
                    <a:bodyPr/>
                    <a:lstStyle/>
                    <a:p>
                      <a:r>
                        <a:rPr kumimoji="0" lang="en-US" altLang="zh-CN" sz="2400" u="none" strike="noStrike" kern="1200" cap="none" normalizeH="0" baseline="0" dirty="0" smtClean="0">
                          <a:ln>
                            <a:noFill/>
                          </a:ln>
                          <a:solidFill>
                            <a:schemeClr val="dk1"/>
                          </a:solidFill>
                          <a:effectLst/>
                          <a:latin typeface="华文楷体" pitchFamily="2" charset="-122"/>
                          <a:ea typeface="华文楷体" pitchFamily="2" charset="-122"/>
                          <a:cs typeface="+mn-cs"/>
                        </a:rPr>
                        <a:t> 4.</a:t>
                      </a:r>
                      <a:r>
                        <a:rPr kumimoji="0" lang="zh-CN" altLang="en-US" sz="2400" u="none" strike="noStrike" kern="1200" cap="none" normalizeH="0" baseline="0" dirty="0" smtClean="0">
                          <a:ln>
                            <a:noFill/>
                          </a:ln>
                          <a:solidFill>
                            <a:schemeClr val="dk1"/>
                          </a:solidFill>
                          <a:effectLst/>
                          <a:latin typeface="华文楷体" pitchFamily="2" charset="-122"/>
                          <a:ea typeface="华文楷体" pitchFamily="2" charset="-122"/>
                          <a:cs typeface="+mn-cs"/>
                        </a:rPr>
                        <a:t>自己到处逛</a:t>
                      </a:r>
                    </a:p>
                  </a:txBody>
                  <a:tcPr marL="72000" marR="0" marT="0" marB="0" anchor="ctr" horzOverflow="overflow"/>
                </a:tc>
                <a:tc>
                  <a:txBody>
                    <a:bodyPr/>
                    <a:lstStyle/>
                    <a:p>
                      <a:r>
                        <a:rPr kumimoji="1" lang="en-US" altLang="zh-CN" sz="2400" kern="1200" baseline="0" dirty="0" smtClean="0">
                          <a:solidFill>
                            <a:schemeClr val="accent4">
                              <a:lumMod val="10000"/>
                            </a:schemeClr>
                          </a:solidFill>
                          <a:latin typeface="Helvetica"/>
                          <a:ea typeface="华文楷体" pitchFamily="2" charset="-122"/>
                          <a:cs typeface="+mn-cs"/>
                        </a:rPr>
                        <a:t>get oneself around</a:t>
                      </a:r>
                      <a:endParaRPr kumimoji="1" lang="zh-CN" altLang="en-US" sz="2400" kern="1200" baseline="0" dirty="0" smtClean="0">
                        <a:solidFill>
                          <a:schemeClr val="accent4">
                            <a:lumMod val="10000"/>
                          </a:schemeClr>
                        </a:solidFill>
                        <a:latin typeface="Helvetica"/>
                        <a:ea typeface="华文楷体" pitchFamily="2" charset="-122"/>
                        <a:cs typeface="+mn-cs"/>
                      </a:endParaRPr>
                    </a:p>
                  </a:txBody>
                  <a:tcPr marL="180000" marR="0" marT="46800" marB="0" horzOverflow="overflow"/>
                </a:tc>
                <a:tc vMerge="1">
                  <a:txBody>
                    <a:bodyPr/>
                    <a:lstStyle/>
                    <a:p>
                      <a:endParaRPr lang="zh-CN" altLang="en-US"/>
                    </a:p>
                  </a:txBody>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charset="0"/>
                        <a:buNone/>
                        <a:tabLst/>
                        <a:defRPr/>
                      </a:pPr>
                      <a:r>
                        <a:rPr kumimoji="0" lang="en-US" altLang="zh-CN" sz="2400" u="none" strike="noStrike" cap="none" normalizeH="0" baseline="0" dirty="0" smtClean="0">
                          <a:ln>
                            <a:noFill/>
                          </a:ln>
                          <a:effectLst/>
                          <a:latin typeface="华文楷体" pitchFamily="2" charset="-122"/>
                          <a:ea typeface="华文楷体" pitchFamily="2" charset="-122"/>
                        </a:rPr>
                        <a:t> 5.</a:t>
                      </a:r>
                      <a:r>
                        <a:rPr kumimoji="0" lang="zh-CN" altLang="en-US" sz="2400" u="none" strike="noStrike" cap="none" normalizeH="0" baseline="0" dirty="0" smtClean="0">
                          <a:ln>
                            <a:noFill/>
                          </a:ln>
                          <a:effectLst/>
                          <a:latin typeface="华文楷体" pitchFamily="2" charset="-122"/>
                          <a:ea typeface="华文楷体" pitchFamily="2" charset="-122"/>
                        </a:rPr>
                        <a:t>辗转到了</a:t>
                      </a:r>
                      <a:endParaRPr kumimoji="0" lang="zh-CN" altLang="en-US" sz="2400" b="0" i="0" u="none" strike="noStrike" kern="1200" cap="none" normalizeH="0" baseline="0" dirty="0" smtClean="0">
                        <a:ln>
                          <a:noFill/>
                        </a:ln>
                        <a:solidFill>
                          <a:schemeClr val="tx1"/>
                        </a:solidFill>
                        <a:effectLst/>
                        <a:latin typeface="华文楷体" pitchFamily="2" charset="-122"/>
                        <a:ea typeface="华文楷体" pitchFamily="2" charset="-122"/>
                        <a:cs typeface="Times New Roman" charset="0"/>
                      </a:endParaRPr>
                    </a:p>
                  </a:txBody>
                  <a:tcPr marL="72000" marR="0" marT="0" marB="0"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charset="0"/>
                        <a:buNone/>
                        <a:tabLst/>
                        <a:defRPr/>
                      </a:pPr>
                      <a:r>
                        <a:rPr kumimoji="1" lang="en-US" altLang="zh-CN" sz="2400" dirty="0" smtClean="0">
                          <a:latin typeface="Helvetica"/>
                          <a:ea typeface="华文楷体" pitchFamily="2" charset="-122"/>
                        </a:rPr>
                        <a:t>zigzag through</a:t>
                      </a:r>
                    </a:p>
                  </a:txBody>
                  <a:tcPr marL="180000" marR="0" marT="46800" marB="0" horzOverflow="overflow"/>
                </a:tc>
                <a:tc vMerge="1">
                  <a:txBody>
                    <a:bodyPr/>
                    <a:lstStyle/>
                    <a:p>
                      <a:endParaRPr lang="zh-CN" altLang="en-US"/>
                    </a:p>
                  </a:txBody>
                  <a:tcPr/>
                </a:tc>
              </a:tr>
              <a:tr h="447675">
                <a:tc>
                  <a:txBody>
                    <a:bodyPr/>
                    <a:lstStyle/>
                    <a:p>
                      <a:pPr marL="446088" indent="-446088"/>
                      <a:r>
                        <a:rPr kumimoji="0" lang="en-US" altLang="zh-CN" sz="2400" u="none" strike="noStrike" kern="1200" cap="none" normalizeH="0" baseline="0" dirty="0" smtClean="0">
                          <a:ln>
                            <a:noFill/>
                          </a:ln>
                          <a:solidFill>
                            <a:schemeClr val="dk1"/>
                          </a:solidFill>
                          <a:effectLst/>
                          <a:latin typeface="华文楷体" pitchFamily="2" charset="-122"/>
                          <a:ea typeface="华文楷体" pitchFamily="2" charset="-122"/>
                          <a:cs typeface="+mn-cs"/>
                        </a:rPr>
                        <a:t> 6.</a:t>
                      </a:r>
                      <a:r>
                        <a:rPr kumimoji="0" lang="zh-CN" altLang="en-US" sz="2400" u="none" strike="noStrike" kern="1200" cap="none" normalizeH="0" baseline="0" dirty="0" smtClean="0">
                          <a:ln>
                            <a:noFill/>
                          </a:ln>
                          <a:solidFill>
                            <a:schemeClr val="dk1"/>
                          </a:solidFill>
                          <a:effectLst/>
                          <a:latin typeface="华文楷体" pitchFamily="2" charset="-122"/>
                          <a:ea typeface="华文楷体" pitchFamily="2" charset="-122"/>
                          <a:cs typeface="+mn-cs"/>
                        </a:rPr>
                        <a:t>经历了一次多国</a:t>
                      </a:r>
                      <a:endParaRPr kumimoji="0" lang="en-US" altLang="zh-CN" sz="2400" u="none" strike="noStrike" kern="1200" cap="none" normalizeH="0" baseline="0" dirty="0" smtClean="0">
                        <a:ln>
                          <a:noFill/>
                        </a:ln>
                        <a:solidFill>
                          <a:schemeClr val="dk1"/>
                        </a:solidFill>
                        <a:effectLst/>
                        <a:latin typeface="华文楷体" pitchFamily="2" charset="-122"/>
                        <a:ea typeface="华文楷体" pitchFamily="2" charset="-122"/>
                        <a:cs typeface="+mn-cs"/>
                      </a:endParaRPr>
                    </a:p>
                    <a:p>
                      <a:pPr marL="446088" indent="-446088"/>
                      <a:r>
                        <a:rPr kumimoji="0" lang="en-US" altLang="zh-CN" sz="2400" u="none" strike="noStrike" kern="1200" cap="none" normalizeH="0" baseline="0" dirty="0" smtClean="0">
                          <a:ln>
                            <a:noFill/>
                          </a:ln>
                          <a:solidFill>
                            <a:schemeClr val="dk1"/>
                          </a:solidFill>
                          <a:effectLst/>
                          <a:latin typeface="华文楷体" pitchFamily="2" charset="-122"/>
                          <a:ea typeface="华文楷体" pitchFamily="2" charset="-122"/>
                          <a:cs typeface="+mn-cs"/>
                        </a:rPr>
                        <a:t>    </a:t>
                      </a:r>
                      <a:r>
                        <a:rPr kumimoji="0" lang="zh-CN" altLang="en-US" sz="2400" u="none" strike="noStrike" kern="1200" cap="none" normalizeH="0" baseline="0" dirty="0" smtClean="0">
                          <a:ln>
                            <a:noFill/>
                          </a:ln>
                          <a:solidFill>
                            <a:schemeClr val="dk1"/>
                          </a:solidFill>
                          <a:effectLst/>
                          <a:latin typeface="华文楷体" pitchFamily="2" charset="-122"/>
                          <a:ea typeface="华文楷体" pitchFamily="2" charset="-122"/>
                          <a:cs typeface="+mn-cs"/>
                        </a:rPr>
                        <a:t>之旅</a:t>
                      </a:r>
                    </a:p>
                  </a:txBody>
                  <a:tcPr marL="72000" marR="0" marT="0" marB="0" anchor="ctr" horzOverflow="overflow"/>
                </a:tc>
                <a:tc>
                  <a:txBody>
                    <a:bodyPr/>
                    <a:lstStyle/>
                    <a:p>
                      <a:r>
                        <a:rPr kumimoji="1" lang="en-US" altLang="zh-CN" sz="2400" kern="1200" dirty="0" smtClean="0">
                          <a:solidFill>
                            <a:schemeClr val="dk1"/>
                          </a:solidFill>
                          <a:latin typeface="Helvetica"/>
                          <a:ea typeface="华文楷体" pitchFamily="2" charset="-122"/>
                          <a:cs typeface="+mn-cs"/>
                        </a:rPr>
                        <a:t>on a multinational excursion</a:t>
                      </a:r>
                      <a:endParaRPr kumimoji="1" lang="zh-CN" altLang="en-US" sz="2400" kern="1200" dirty="0" smtClean="0">
                        <a:solidFill>
                          <a:schemeClr val="dk1"/>
                        </a:solidFill>
                        <a:latin typeface="Helvetica"/>
                        <a:ea typeface="华文楷体" pitchFamily="2" charset="-122"/>
                        <a:cs typeface="+mn-cs"/>
                      </a:endParaRPr>
                    </a:p>
                  </a:txBody>
                  <a:tcPr marL="180000" marR="0" marT="46800" marB="0" horzOverflow="overflow"/>
                </a:tc>
                <a:tc vMerge="1">
                  <a:txBody>
                    <a:bodyPr/>
                    <a:lstStyle/>
                    <a:p>
                      <a:endParaRPr lang="zh-CN" altLang="en-US"/>
                    </a:p>
                  </a:txBody>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charset="0"/>
                        <a:buNone/>
                        <a:tabLst/>
                      </a:pPr>
                      <a:r>
                        <a:rPr kumimoji="0" lang="en-US" altLang="zh-CN" sz="2400" u="none" strike="noStrike" cap="none" normalizeH="0" baseline="0" dirty="0" smtClean="0">
                          <a:ln>
                            <a:noFill/>
                          </a:ln>
                          <a:effectLst/>
                          <a:latin typeface="华文楷体" pitchFamily="2" charset="-122"/>
                          <a:ea typeface="华文楷体" pitchFamily="2" charset="-122"/>
                        </a:rPr>
                        <a:t> 7.</a:t>
                      </a:r>
                      <a:r>
                        <a:rPr kumimoji="0" lang="zh-CN" altLang="en-US" sz="2400" u="none" strike="noStrike" cap="none" normalizeH="0" baseline="0" dirty="0" smtClean="0">
                          <a:ln>
                            <a:noFill/>
                          </a:ln>
                          <a:effectLst/>
                          <a:latin typeface="华文楷体" pitchFamily="2" charset="-122"/>
                          <a:ea typeface="华文楷体" pitchFamily="2" charset="-122"/>
                        </a:rPr>
                        <a:t>容易遭遇</a:t>
                      </a:r>
                      <a:r>
                        <a:rPr kumimoji="0" lang="en-US" altLang="zh-CN" sz="2400" u="none" strike="noStrike" cap="none" normalizeH="0" baseline="0" dirty="0" smtClean="0">
                          <a:ln>
                            <a:noFill/>
                          </a:ln>
                          <a:effectLst/>
                          <a:latin typeface="华文楷体" pitchFamily="2" charset="-122"/>
                          <a:ea typeface="华文楷体" pitchFamily="2" charset="-122"/>
                        </a:rPr>
                        <a:t>...</a:t>
                      </a:r>
                      <a:endParaRPr kumimoji="0" lang="zh-CN" altLang="en-US" sz="2400" b="0" i="0" u="none" strike="noStrike" kern="1200" cap="none" normalizeH="0" baseline="0" dirty="0">
                        <a:ln>
                          <a:noFill/>
                        </a:ln>
                        <a:solidFill>
                          <a:schemeClr val="tx1"/>
                        </a:solidFill>
                        <a:effectLst/>
                        <a:latin typeface="华文楷体" pitchFamily="2" charset="-122"/>
                        <a:ea typeface="华文楷体" pitchFamily="2" charset="-122"/>
                        <a:cs typeface="Times New Roman" charset="0"/>
                      </a:endParaRPr>
                    </a:p>
                  </a:txBody>
                  <a:tcPr marL="72000" marR="0" marT="0" marB="0"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charset="0"/>
                        <a:buNone/>
                        <a:tabLst/>
                        <a:defRPr/>
                      </a:pPr>
                      <a:r>
                        <a:rPr lang="en-US" sz="2400" dirty="0" smtClean="0">
                          <a:latin typeface="Helvetica"/>
                          <a:ea typeface="华文楷体" pitchFamily="2" charset="-122"/>
                        </a:rPr>
                        <a:t>be susceptible to </a:t>
                      </a:r>
                      <a:r>
                        <a:rPr lang="en-US" sz="2400" dirty="0" err="1" smtClean="0">
                          <a:latin typeface="Helvetica"/>
                          <a:ea typeface="华文楷体" pitchFamily="2" charset="-122"/>
                        </a:rPr>
                        <a:t>sth</a:t>
                      </a:r>
                      <a:r>
                        <a:rPr lang="en-US" sz="2400" dirty="0" smtClean="0">
                          <a:latin typeface="Helvetica"/>
                          <a:ea typeface="华文楷体" pitchFamily="2" charset="-122"/>
                        </a:rPr>
                        <a:t>.</a:t>
                      </a:r>
                      <a:endParaRPr kumimoji="1" lang="en-US" altLang="zh-CN" sz="2400" dirty="0" smtClean="0">
                        <a:latin typeface="Helvetica"/>
                        <a:ea typeface="华文楷体" pitchFamily="2" charset="-122"/>
                      </a:endParaRPr>
                    </a:p>
                  </a:txBody>
                  <a:tcPr marL="180000" marR="0" marT="46800" marB="0" horzOverflow="overflow"/>
                </a:tc>
                <a:tc vMerge="1">
                  <a:txBody>
                    <a:bodyPr/>
                    <a:lstStyle/>
                    <a:p>
                      <a:endParaRPr lang="zh-CN" altLang="en-US"/>
                    </a:p>
                  </a:txBody>
                  <a:tcPr/>
                </a:tc>
              </a:tr>
              <a:tr h="447675">
                <a:tc>
                  <a:txBody>
                    <a:bodyPr/>
                    <a:lstStyle/>
                    <a:p>
                      <a:pPr marL="446088" marR="0" lvl="0" indent="-446088" algn="l" defTabSz="914400" rtl="0" eaLnBrk="1" fontAlgn="base" latinLnBrk="0" hangingPunct="1">
                        <a:lnSpc>
                          <a:spcPct val="120000"/>
                        </a:lnSpc>
                        <a:spcBef>
                          <a:spcPct val="20000"/>
                        </a:spcBef>
                        <a:spcAft>
                          <a:spcPct val="0"/>
                        </a:spcAft>
                        <a:buClr>
                          <a:schemeClr val="tx2"/>
                        </a:buClr>
                        <a:buSzPct val="115000"/>
                        <a:buFont typeface="Wingdings" charset="0"/>
                        <a:buNone/>
                        <a:tabLst/>
                      </a:pPr>
                      <a:r>
                        <a:rPr kumimoji="0" lang="zh-CN" altLang="en-US" sz="2400" b="0" u="none" strike="noStrike" cap="none" normalizeH="0" baseline="0" dirty="0">
                          <a:ln>
                            <a:noFill/>
                          </a:ln>
                          <a:effectLst/>
                          <a:latin typeface="华文楷体" pitchFamily="2" charset="-122"/>
                          <a:ea typeface="华文楷体" pitchFamily="2" charset="-122"/>
                        </a:rPr>
                        <a:t> </a:t>
                      </a:r>
                      <a:r>
                        <a:rPr kumimoji="0" lang="en-US" altLang="zh-CN" sz="2400" b="0" u="none" strike="noStrike" cap="none" normalizeH="0" baseline="0" dirty="0" smtClean="0">
                          <a:ln>
                            <a:noFill/>
                          </a:ln>
                          <a:effectLst/>
                          <a:latin typeface="华文楷体" pitchFamily="2" charset="-122"/>
                          <a:ea typeface="华文楷体" pitchFamily="2" charset="-122"/>
                        </a:rPr>
                        <a:t>8</a:t>
                      </a:r>
                      <a:r>
                        <a:rPr kumimoji="0" lang="en-US" altLang="zh-CN" sz="2400" u="none" strike="noStrike" cap="none" normalizeH="0" baseline="0" dirty="0" smtClean="0">
                          <a:ln>
                            <a:noFill/>
                          </a:ln>
                          <a:effectLst/>
                          <a:latin typeface="华文楷体" pitchFamily="2" charset="-122"/>
                          <a:ea typeface="华文楷体" pitchFamily="2" charset="-122"/>
                        </a:rPr>
                        <a:t>.</a:t>
                      </a:r>
                      <a:r>
                        <a:rPr kumimoji="0" lang="zh-CN" altLang="en-US" sz="2200" u="none" strike="noStrike" kern="1200" cap="none" normalizeH="0" baseline="0" dirty="0" smtClean="0">
                          <a:ln>
                            <a:noFill/>
                          </a:ln>
                          <a:effectLst/>
                          <a:latin typeface="华文楷体" pitchFamily="2" charset="-122"/>
                          <a:ea typeface="华文楷体" pitchFamily="2" charset="-122"/>
                        </a:rPr>
                        <a:t>不愉快的负面经历</a:t>
                      </a:r>
                      <a:endParaRPr kumimoji="0" lang="zh-CN" altLang="en-US" sz="2200" b="0" i="0" u="none" strike="noStrike" kern="1200" cap="none" normalizeH="0" baseline="0" dirty="0">
                        <a:ln>
                          <a:noFill/>
                        </a:ln>
                        <a:solidFill>
                          <a:schemeClr val="tx1"/>
                        </a:solidFill>
                        <a:effectLst/>
                        <a:latin typeface="华文楷体" pitchFamily="2" charset="-122"/>
                        <a:ea typeface="华文楷体" pitchFamily="2" charset="-122"/>
                        <a:cs typeface="Times New Roman" charset="0"/>
                      </a:endParaRPr>
                    </a:p>
                  </a:txBody>
                  <a:tcPr marL="72000" marR="0" marT="0" marB="0"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charset="0"/>
                        <a:buNone/>
                        <a:tabLst/>
                        <a:defRPr/>
                      </a:pPr>
                      <a:r>
                        <a:rPr kumimoji="1" lang="en-US" altLang="zh-CN" sz="2400" dirty="0" smtClean="0">
                          <a:latin typeface="Helvetica"/>
                          <a:ea typeface="华文楷体" pitchFamily="2" charset="-122"/>
                        </a:rPr>
                        <a:t>the downside</a:t>
                      </a:r>
                      <a:r>
                        <a:rPr kumimoji="1" lang="en-US" altLang="zh-CN" sz="2400" baseline="0" dirty="0" smtClean="0">
                          <a:latin typeface="Helvetica"/>
                          <a:ea typeface="华文楷体" pitchFamily="2" charset="-122"/>
                        </a:rPr>
                        <a:t> of not-so-pleasant experiences</a:t>
                      </a:r>
                      <a:endParaRPr kumimoji="1" lang="en-US" altLang="zh-CN" sz="2400" dirty="0" smtClean="0">
                        <a:latin typeface="Helvetica"/>
                        <a:ea typeface="华文楷体" pitchFamily="2" charset="-122"/>
                      </a:endParaRPr>
                    </a:p>
                  </a:txBody>
                  <a:tcPr marL="180000" marR="0" marT="46800" marB="0" horzOverflow="overflow"/>
                </a:tc>
                <a:tc vMerge="1">
                  <a:txBody>
                    <a:bodyPr/>
                    <a:lstStyle/>
                    <a:p>
                      <a:endParaRPr lang="zh-CN" altLang="en-US"/>
                    </a:p>
                  </a:txBody>
                  <a:tcPr/>
                </a:tc>
              </a:tr>
            </a:tbl>
          </a:graphicData>
        </a:graphic>
      </p:graphicFrame>
      <p:sp>
        <p:nvSpPr>
          <p:cNvPr id="6" name="矩形 5"/>
          <p:cNvSpPr/>
          <p:nvPr/>
        </p:nvSpPr>
        <p:spPr>
          <a:xfrm>
            <a:off x="3071802" y="1497364"/>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71802" y="1925992"/>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71802" y="2440458"/>
            <a:ext cx="5040000" cy="3456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71802" y="2928934"/>
            <a:ext cx="5040000" cy="35719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071802" y="3461628"/>
            <a:ext cx="5040000" cy="396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071802" y="3926256"/>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000364" y="4646256"/>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3071802" y="5143512"/>
            <a:ext cx="5040000" cy="690678"/>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42" name="Picture 2" descr="H:\2015年修改\图片10.jpg"/>
          <p:cNvPicPr>
            <a:picLocks noChangeAspect="1" noChangeArrowheads="1"/>
          </p:cNvPicPr>
          <p:nvPr/>
        </p:nvPicPr>
        <p:blipFill>
          <a:blip r:embed="rId2"/>
          <a:srcRect/>
          <a:stretch>
            <a:fillRect/>
          </a:stretch>
        </p:blipFill>
        <p:spPr bwMode="auto">
          <a:xfrm>
            <a:off x="0" y="0"/>
            <a:ext cx="7143750" cy="1225550"/>
          </a:xfrm>
          <a:prstGeom prst="rect">
            <a:avLst/>
          </a:prstGeom>
          <a:noFill/>
        </p:spPr>
      </p:pic>
    </p:spTree>
    <p:extLst>
      <p:ext uri="{BB962C8B-B14F-4D97-AF65-F5344CB8AC3E}">
        <p14:creationId xmlns:p14="http://schemas.microsoft.com/office/powerpoint/2010/main" xmlns="" val="333867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17" grpId="0" animBg="1"/>
      <p:bldP spid="18" grpId="0" animBg="1"/>
      <p:bldP spid="19" grpId="0" animBg="1"/>
      <p:bldP spid="20" grpId="0" animBg="1"/>
      <p:bldP spid="2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1261"/>
          <p:cNvGraphicFramePr>
            <a:graphicFrameLocks noGrp="1"/>
          </p:cNvGraphicFramePr>
          <p:nvPr>
            <p:extLst>
              <p:ext uri="{D42A27DB-BD31-4B8C-83A1-F6EECF244321}">
                <p14:modId xmlns:p14="http://schemas.microsoft.com/office/powerpoint/2010/main" xmlns="" val="961228765"/>
              </p:ext>
            </p:extLst>
          </p:nvPr>
        </p:nvGraphicFramePr>
        <p:xfrm>
          <a:off x="285720" y="1921735"/>
          <a:ext cx="8651595" cy="3632521"/>
        </p:xfrm>
        <a:graphic>
          <a:graphicData uri="http://schemas.openxmlformats.org/drawingml/2006/table">
            <a:tbl>
              <a:tblPr>
                <a:effectLst>
                  <a:outerShdw blurRad="50800" dist="38100" dir="2700000" algn="tl" rotWithShape="0">
                    <a:prstClr val="black">
                      <a:alpha val="40000"/>
                    </a:prstClr>
                  </a:outerShdw>
                </a:effectLst>
                <a:tableStyleId>{0505E3EF-67EA-436B-97B2-0124C06EBD24}</a:tableStyleId>
              </a:tblPr>
              <a:tblGrid>
                <a:gridCol w="2857520"/>
                <a:gridCol w="5765873"/>
                <a:gridCol w="28202"/>
              </a:tblGrid>
              <a:tr h="468461">
                <a:tc>
                  <a:txBody>
                    <a:bodyPr/>
                    <a:lstStyle/>
                    <a:p>
                      <a:pPr marL="620713" marR="0" lvl="0" indent="-620713" algn="l" defTabSz="914400" rtl="0" eaLnBrk="1" fontAlgn="base" latinLnBrk="0" hangingPunct="1">
                        <a:lnSpc>
                          <a:spcPct val="120000"/>
                        </a:lnSpc>
                        <a:spcBef>
                          <a:spcPct val="20000"/>
                        </a:spcBef>
                        <a:spcAft>
                          <a:spcPct val="0"/>
                        </a:spcAft>
                        <a:buClr>
                          <a:schemeClr val="tx2"/>
                        </a:buClr>
                        <a:buSzPct val="115000"/>
                        <a:buFont typeface="Wingdings" charset="0"/>
                        <a:buNone/>
                        <a:tabLst/>
                      </a:pPr>
                      <a:r>
                        <a:rPr kumimoji="0" lang="en-US" altLang="zh-CN" sz="2400" u="none" strike="noStrike" kern="1200" cap="none" normalizeH="0" baseline="0" dirty="0" smtClean="0">
                          <a:ln>
                            <a:noFill/>
                          </a:ln>
                          <a:effectLst/>
                          <a:latin typeface="华文楷体" pitchFamily="2" charset="-122"/>
                          <a:ea typeface="华文楷体" pitchFamily="2" charset="-122"/>
                        </a:rPr>
                        <a:t>  9.</a:t>
                      </a:r>
                      <a:r>
                        <a:rPr kumimoji="0" lang="zh-CN" altLang="en-US" sz="2200" u="none" strike="noStrike" kern="1200" cap="none" normalizeH="0" baseline="0" dirty="0" smtClean="0">
                          <a:ln>
                            <a:noFill/>
                          </a:ln>
                          <a:effectLst/>
                          <a:latin typeface="华文楷体" pitchFamily="2" charset="-122"/>
                          <a:ea typeface="华文楷体" pitchFamily="2" charset="-122"/>
                        </a:rPr>
                        <a:t>让某人搭乘摩托车</a:t>
                      </a:r>
                      <a:endParaRPr kumimoji="0" lang="zh-CN" altLang="en-US" sz="2200" b="0" i="0" u="none" strike="noStrike" kern="1200" cap="none" normalizeH="0" baseline="0" dirty="0">
                        <a:ln>
                          <a:noFill/>
                        </a:ln>
                        <a:solidFill>
                          <a:schemeClr val="tx1"/>
                        </a:solidFill>
                        <a:effectLst/>
                        <a:latin typeface="华文楷体" pitchFamily="2" charset="-122"/>
                        <a:ea typeface="华文楷体" pitchFamily="2" charset="-122"/>
                        <a:cs typeface="Times New Roman"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charset="0"/>
                        <a:buNone/>
                        <a:tabLst/>
                        <a:defRPr/>
                      </a:pPr>
                      <a:r>
                        <a:rPr kumimoji="1" lang="en-US" altLang="zh-CN" sz="2400" dirty="0" smtClean="0">
                          <a:latin typeface="Helvetica"/>
                          <a:ea typeface="华文楷体" pitchFamily="2" charset="-122"/>
                        </a:rPr>
                        <a:t>give</a:t>
                      </a:r>
                      <a:r>
                        <a:rPr kumimoji="1" lang="en-US" altLang="zh-CN" sz="2400" baseline="0" dirty="0" smtClean="0">
                          <a:latin typeface="Helvetica"/>
                          <a:ea typeface="华文楷体" pitchFamily="2" charset="-122"/>
                        </a:rPr>
                        <a:t> </a:t>
                      </a:r>
                      <a:r>
                        <a:rPr kumimoji="1" lang="en-US" altLang="zh-CN" sz="2400" baseline="0" dirty="0" err="1" smtClean="0">
                          <a:latin typeface="Helvetica"/>
                          <a:ea typeface="华文楷体" pitchFamily="2" charset="-122"/>
                        </a:rPr>
                        <a:t>sb</a:t>
                      </a:r>
                      <a:r>
                        <a:rPr kumimoji="1" lang="en-US" altLang="zh-CN" sz="2400" baseline="0" dirty="0" smtClean="0">
                          <a:latin typeface="Helvetica"/>
                          <a:ea typeface="华文楷体" pitchFamily="2" charset="-122"/>
                        </a:rPr>
                        <a:t>. a ride on the motorbike</a:t>
                      </a:r>
                      <a:endParaRPr kumimoji="1" lang="en-US" altLang="zh-CN" sz="2400" dirty="0" smtClean="0">
                        <a:latin typeface="Helvetica"/>
                        <a:ea typeface="华文楷体" pitchFamily="2" charset="-122"/>
                      </a:endParaRPr>
                    </a:p>
                  </a:txBody>
                  <a:tcPr marL="180000" marR="0" marT="46800" marB="0" horzOverflow="overflow"/>
                </a:tc>
                <a:tc rowSpan="8">
                  <a:txBody>
                    <a:bodyPr/>
                    <a:lstStyle/>
                    <a:p>
                      <a:pPr marL="0" marR="0" lvl="0" indent="0" algn="ctr" defTabSz="914400" rtl="0" eaLnBrk="1" fontAlgn="base" latinLnBrk="0" hangingPunct="1">
                        <a:lnSpc>
                          <a:spcPct val="100000"/>
                        </a:lnSpc>
                        <a:spcBef>
                          <a:spcPct val="20000"/>
                        </a:spcBef>
                        <a:spcAft>
                          <a:spcPct val="0"/>
                        </a:spcAft>
                        <a:buClr>
                          <a:schemeClr val="tx2"/>
                        </a:buClr>
                        <a:buSzPct val="115000"/>
                        <a:buFont typeface="Wingdings" charset="0"/>
                        <a:buNone/>
                        <a:tabLst/>
                      </a:pPr>
                      <a:endParaRPr kumimoji="0" lang="zh-CN" altLang="en-US" sz="2400" b="1" i="0" u="none" strike="noStrike" cap="none" normalizeH="0" baseline="0" dirty="0">
                        <a:ln>
                          <a:noFill/>
                        </a:ln>
                        <a:solidFill>
                          <a:srgbClr val="1B5AB0"/>
                        </a:solidFill>
                        <a:effectLst/>
                        <a:latin typeface="华文楷体" pitchFamily="2" charset="-122"/>
                        <a:ea typeface="华文楷体" pitchFamily="2" charset="-122"/>
                        <a:cs typeface="楷体_GB2312" charset="0"/>
                      </a:endParaRPr>
                    </a:p>
                  </a:txBody>
                  <a:tcPr marL="0" marR="0" marT="0" marB="0" horzOverflow="overflow"/>
                </a:tc>
              </a:tr>
              <a:tr h="421028">
                <a:tc>
                  <a:txBody>
                    <a:bodyPr/>
                    <a:lstStyle/>
                    <a:p>
                      <a:pPr marL="620713" marR="0" lvl="0" indent="-620713" algn="l" defTabSz="914400" rtl="0" eaLnBrk="1" fontAlgn="base" latinLnBrk="0" hangingPunct="1">
                        <a:lnSpc>
                          <a:spcPct val="120000"/>
                        </a:lnSpc>
                        <a:spcBef>
                          <a:spcPct val="20000"/>
                        </a:spcBef>
                        <a:spcAft>
                          <a:spcPct val="0"/>
                        </a:spcAft>
                        <a:buClr>
                          <a:schemeClr val="tx2"/>
                        </a:buClr>
                        <a:buSzPct val="115000"/>
                        <a:buFont typeface="Wingdings" charset="0"/>
                        <a:buNone/>
                        <a:tabLst/>
                        <a:defRPr/>
                      </a:pPr>
                      <a:r>
                        <a:rPr kumimoji="0" lang="zh-CN" altLang="en-US" sz="2400" u="none" strike="noStrike" cap="none" normalizeH="0" baseline="0" dirty="0">
                          <a:ln>
                            <a:noFill/>
                          </a:ln>
                          <a:effectLst/>
                          <a:latin typeface="华文楷体" pitchFamily="2" charset="-122"/>
                          <a:ea typeface="华文楷体" pitchFamily="2" charset="-122"/>
                        </a:rPr>
                        <a:t> </a:t>
                      </a:r>
                      <a:r>
                        <a:rPr kumimoji="0" lang="en-US" altLang="zh-CN" sz="2400" u="none" strike="noStrike" cap="none" normalizeH="0" baseline="0" dirty="0" smtClean="0">
                          <a:ln>
                            <a:noFill/>
                          </a:ln>
                          <a:effectLst/>
                          <a:latin typeface="华文楷体" pitchFamily="2" charset="-122"/>
                          <a:ea typeface="华文楷体" pitchFamily="2" charset="-122"/>
                        </a:rPr>
                        <a:t>10.</a:t>
                      </a:r>
                      <a:r>
                        <a:rPr kumimoji="0" lang="zh-CN" altLang="en-US" sz="2200" u="none" strike="noStrike" cap="none" normalizeH="0" baseline="0" dirty="0" smtClean="0">
                          <a:ln>
                            <a:noFill/>
                          </a:ln>
                          <a:effectLst/>
                          <a:latin typeface="华文楷体" pitchFamily="2" charset="-122"/>
                          <a:ea typeface="华文楷体" pitchFamily="2" charset="-122"/>
                        </a:rPr>
                        <a:t>愿意付钱让人陪游</a:t>
                      </a:r>
                      <a:endParaRPr kumimoji="0" lang="zh-CN" altLang="en-US" sz="2200" b="0" i="0" u="none" strike="noStrike" kern="1200" cap="none" normalizeH="0" baseline="0" dirty="0" smtClean="0">
                        <a:ln>
                          <a:noFill/>
                        </a:ln>
                        <a:solidFill>
                          <a:schemeClr val="tx1"/>
                        </a:solidFill>
                        <a:effectLst/>
                        <a:latin typeface="华文楷体" pitchFamily="2" charset="-122"/>
                        <a:ea typeface="华文楷体" pitchFamily="2" charset="-122"/>
                        <a:cs typeface="Times New Roman"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charset="0"/>
                        <a:buNone/>
                        <a:tabLst/>
                        <a:defRPr/>
                      </a:pPr>
                      <a:r>
                        <a:rPr kumimoji="1" lang="en-US" altLang="zh-CN" sz="2400" dirty="0" smtClean="0">
                          <a:latin typeface="Helvetica"/>
                          <a:ea typeface="华文楷体" pitchFamily="2" charset="-122"/>
                        </a:rPr>
                        <a:t>be</a:t>
                      </a:r>
                      <a:r>
                        <a:rPr kumimoji="1" lang="en-US" altLang="zh-CN" sz="2400" baseline="0" dirty="0" smtClean="0">
                          <a:latin typeface="Helvetica"/>
                          <a:ea typeface="华文楷体" pitchFamily="2" charset="-122"/>
                        </a:rPr>
                        <a:t> willing to pay for one’s company</a:t>
                      </a:r>
                      <a:endParaRPr kumimoji="1" lang="en-US" altLang="zh-CN" sz="2400" dirty="0" smtClean="0">
                        <a:latin typeface="Helvetica"/>
                        <a:ea typeface="华文楷体" pitchFamily="2" charset="-122"/>
                      </a:endParaRPr>
                    </a:p>
                  </a:txBody>
                  <a:tcPr marL="180000" marR="0" marT="46800" marB="0" horzOverflow="overflow"/>
                </a:tc>
                <a:tc vMerge="1">
                  <a:txBody>
                    <a:bodyPr/>
                    <a:lstStyle/>
                    <a:p>
                      <a:endParaRPr lang="zh-CN" altLang="en-US"/>
                    </a:p>
                  </a:txBody>
                  <a:tcPr/>
                </a:tc>
              </a:tr>
              <a:tr h="504657">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charset="0"/>
                        <a:buNone/>
                        <a:tabLst/>
                        <a:defRPr/>
                      </a:pPr>
                      <a:r>
                        <a:rPr kumimoji="0" lang="en-US" altLang="zh-CN" sz="2400" u="none" strike="noStrike" cap="none" normalizeH="0" baseline="0" dirty="0" smtClean="0">
                          <a:ln>
                            <a:noFill/>
                          </a:ln>
                          <a:effectLst/>
                          <a:latin typeface="华文楷体" pitchFamily="2" charset="-122"/>
                          <a:ea typeface="华文楷体" pitchFamily="2" charset="-122"/>
                        </a:rPr>
                        <a:t> 11.</a:t>
                      </a:r>
                      <a:r>
                        <a:rPr kumimoji="0" lang="zh-CN" altLang="en-US" sz="2400" u="none" strike="noStrike" cap="none" normalizeH="0" baseline="0" dirty="0" smtClean="0">
                          <a:ln>
                            <a:noFill/>
                          </a:ln>
                          <a:effectLst/>
                          <a:latin typeface="华文楷体" pitchFamily="2" charset="-122"/>
                          <a:ea typeface="华文楷体" pitchFamily="2" charset="-122"/>
                        </a:rPr>
                        <a:t>错失机会</a:t>
                      </a:r>
                      <a:endParaRPr kumimoji="0" lang="zh-CN" altLang="en-US" sz="2400" b="0" i="0" u="none" strike="noStrike" kern="1200" cap="none" normalizeH="0" baseline="0" dirty="0" smtClean="0">
                        <a:ln>
                          <a:noFill/>
                        </a:ln>
                        <a:solidFill>
                          <a:schemeClr val="tx1"/>
                        </a:solidFill>
                        <a:effectLst/>
                        <a:latin typeface="华文楷体" pitchFamily="2" charset="-122"/>
                        <a:ea typeface="华文楷体" pitchFamily="2" charset="-122"/>
                        <a:cs typeface="Times New Roman"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charset="0"/>
                        <a:buNone/>
                        <a:tabLst/>
                        <a:defRPr/>
                      </a:pPr>
                      <a:r>
                        <a:rPr kumimoji="1" lang="en-US" altLang="zh-CN" sz="2400" dirty="0" smtClean="0">
                          <a:latin typeface="Helvetica"/>
                          <a:ea typeface="华文楷体" pitchFamily="2" charset="-122"/>
                        </a:rPr>
                        <a:t>suppress</a:t>
                      </a:r>
                      <a:r>
                        <a:rPr kumimoji="1" lang="en-US" altLang="zh-CN" sz="2400" baseline="0" dirty="0" smtClean="0">
                          <a:latin typeface="Helvetica"/>
                          <a:ea typeface="华文楷体" pitchFamily="2" charset="-122"/>
                        </a:rPr>
                        <a:t> opportunities</a:t>
                      </a:r>
                      <a:endParaRPr kumimoji="1" lang="en-US" altLang="zh-CN" sz="2400" dirty="0" smtClean="0">
                        <a:latin typeface="Helvetica"/>
                        <a:ea typeface="华文楷体" pitchFamily="2" charset="-122"/>
                      </a:endParaRPr>
                    </a:p>
                  </a:txBody>
                  <a:tcPr marL="180000" marR="0" marT="46800" marB="0" horzOverflow="overflow"/>
                </a:tc>
                <a:tc vMerge="1">
                  <a:txBody>
                    <a:bodyPr/>
                    <a:lstStyle/>
                    <a:p>
                      <a:endParaRPr lang="zh-CN" altLang="en-US"/>
                    </a:p>
                  </a:txBody>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charset="0"/>
                        <a:buNone/>
                        <a:tabLst/>
                      </a:pPr>
                      <a:r>
                        <a:rPr kumimoji="0" lang="zh-CN" altLang="en-US" sz="2400" u="none" strike="noStrike" cap="none" normalizeH="0" baseline="0" dirty="0">
                          <a:ln>
                            <a:noFill/>
                          </a:ln>
                          <a:effectLst/>
                          <a:latin typeface="华文楷体" pitchFamily="2" charset="-122"/>
                          <a:ea typeface="华文楷体" pitchFamily="2" charset="-122"/>
                        </a:rPr>
                        <a:t> </a:t>
                      </a:r>
                      <a:r>
                        <a:rPr kumimoji="0" lang="en-US" altLang="zh-CN" sz="2400" u="none" strike="noStrike" kern="1200" cap="none" normalizeH="0" baseline="0" dirty="0" smtClean="0">
                          <a:ln>
                            <a:noFill/>
                          </a:ln>
                          <a:effectLst/>
                          <a:latin typeface="华文楷体" pitchFamily="2" charset="-122"/>
                          <a:ea typeface="华文楷体" pitchFamily="2" charset="-122"/>
                        </a:rPr>
                        <a:t>12.</a:t>
                      </a:r>
                      <a:r>
                        <a:rPr kumimoji="0" lang="zh-CN" altLang="en-US" sz="2400" u="none" strike="noStrike" kern="1200" cap="none" normalizeH="0" baseline="0" dirty="0" smtClean="0">
                          <a:ln>
                            <a:noFill/>
                          </a:ln>
                          <a:effectLst/>
                          <a:latin typeface="华文楷体" pitchFamily="2" charset="-122"/>
                          <a:ea typeface="华文楷体" pitchFamily="2" charset="-122"/>
                        </a:rPr>
                        <a:t>豪华宾馆</a:t>
                      </a:r>
                      <a:endParaRPr kumimoji="0" lang="zh-CN" altLang="en-US" sz="2400" b="0" i="0" u="none" strike="noStrike" kern="1200" cap="none" normalizeH="0" baseline="0" dirty="0">
                        <a:ln>
                          <a:noFill/>
                        </a:ln>
                        <a:solidFill>
                          <a:schemeClr val="tx1"/>
                        </a:solidFill>
                        <a:effectLst/>
                        <a:latin typeface="华文楷体" pitchFamily="2" charset="-122"/>
                        <a:ea typeface="华文楷体" pitchFamily="2" charset="-122"/>
                        <a:cs typeface="Times New Roman"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charset="0"/>
                        <a:buNone/>
                        <a:tabLst/>
                        <a:defRPr/>
                      </a:pPr>
                      <a:r>
                        <a:rPr kumimoji="1" lang="en-US" altLang="zh-CN" sz="2400" dirty="0" smtClean="0">
                          <a:latin typeface="Helvetica"/>
                          <a:ea typeface="华文楷体" pitchFamily="2" charset="-122"/>
                        </a:rPr>
                        <a:t>a fancy hotel</a:t>
                      </a:r>
                    </a:p>
                  </a:txBody>
                  <a:tcPr marL="180000" marR="0" marT="46800" marB="0" horzOverflow="overflow"/>
                </a:tc>
                <a:tc vMerge="1">
                  <a:txBody>
                    <a:bodyPr/>
                    <a:lstStyle/>
                    <a:p>
                      <a:endParaRPr lang="zh-CN" altLang="en-US"/>
                    </a:p>
                  </a:txBody>
                  <a:tcPr/>
                </a:tc>
              </a:tr>
              <a:tr h="447675">
                <a:tc>
                  <a:txBody>
                    <a:bodyPr/>
                    <a:lstStyle/>
                    <a:p>
                      <a:pPr marL="620713" marR="0" lvl="0" indent="-620713" algn="l" defTabSz="914400" rtl="0" eaLnBrk="1" fontAlgn="base" latinLnBrk="0" hangingPunct="1">
                        <a:lnSpc>
                          <a:spcPct val="120000"/>
                        </a:lnSpc>
                        <a:spcBef>
                          <a:spcPct val="20000"/>
                        </a:spcBef>
                        <a:spcAft>
                          <a:spcPct val="0"/>
                        </a:spcAft>
                        <a:buClr>
                          <a:schemeClr val="tx2"/>
                        </a:buClr>
                        <a:buSzPct val="115000"/>
                        <a:buFont typeface="Wingdings" charset="0"/>
                        <a:buNone/>
                        <a:tabLst/>
                        <a:defRPr/>
                      </a:pPr>
                      <a:r>
                        <a:rPr kumimoji="0" lang="zh-CN" altLang="en-US" sz="2400" u="none" strike="noStrike" cap="none" normalizeH="0" baseline="0" dirty="0">
                          <a:ln>
                            <a:noFill/>
                          </a:ln>
                          <a:effectLst/>
                          <a:latin typeface="华文楷体" pitchFamily="2" charset="-122"/>
                          <a:ea typeface="华文楷体" pitchFamily="2" charset="-122"/>
                        </a:rPr>
                        <a:t> </a:t>
                      </a:r>
                      <a:r>
                        <a:rPr kumimoji="0" lang="en-US" altLang="zh-CN" sz="2400" u="none" strike="noStrike" cap="none" normalizeH="0" baseline="0" dirty="0" smtClean="0">
                          <a:ln>
                            <a:noFill/>
                          </a:ln>
                          <a:effectLst/>
                          <a:latin typeface="华文楷体" pitchFamily="2" charset="-122"/>
                          <a:ea typeface="华文楷体" pitchFamily="2" charset="-122"/>
                        </a:rPr>
                        <a:t>13.</a:t>
                      </a:r>
                      <a:r>
                        <a:rPr kumimoji="0" lang="zh-CN" altLang="en-US" sz="2400" u="none" strike="noStrike" cap="none" normalizeH="0" baseline="0" dirty="0" smtClean="0">
                          <a:ln>
                            <a:noFill/>
                          </a:ln>
                          <a:effectLst/>
                          <a:latin typeface="华文楷体" pitchFamily="2" charset="-122"/>
                          <a:ea typeface="华文楷体" pitchFamily="2" charset="-122"/>
                        </a:rPr>
                        <a:t>民族风味的食物</a:t>
                      </a:r>
                      <a:endParaRPr kumimoji="0" lang="zh-CN" altLang="en-US" sz="2400" b="0" i="0" u="none" strike="noStrike" kern="1200" cap="none" normalizeH="0" baseline="0" dirty="0" smtClean="0">
                        <a:ln>
                          <a:noFill/>
                        </a:ln>
                        <a:solidFill>
                          <a:schemeClr val="tx1"/>
                        </a:solidFill>
                        <a:effectLst/>
                        <a:latin typeface="华文楷体" pitchFamily="2" charset="-122"/>
                        <a:ea typeface="华文楷体" pitchFamily="2" charset="-122"/>
                        <a:cs typeface="Times New Roman"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charset="0"/>
                        <a:buNone/>
                        <a:tabLst/>
                        <a:defRPr/>
                      </a:pPr>
                      <a:r>
                        <a:rPr kumimoji="1" lang="en-US" altLang="zh-CN" sz="2400" dirty="0" smtClean="0">
                          <a:latin typeface="Helvetica"/>
                          <a:ea typeface="华文楷体" pitchFamily="2" charset="-122"/>
                        </a:rPr>
                        <a:t>ethnic food</a:t>
                      </a:r>
                    </a:p>
                  </a:txBody>
                  <a:tcPr marL="180000" marR="0" marT="46800" marB="0" horzOverflow="overflow"/>
                </a:tc>
                <a:tc vMerge="1">
                  <a:txBody>
                    <a:bodyPr/>
                    <a:lstStyle/>
                    <a:p>
                      <a:endParaRPr lang="zh-CN" altLang="en-US"/>
                    </a:p>
                  </a:txBody>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kumimoji="0" lang="en-US" altLang="zh-CN" sz="2400" u="none" strike="noStrike" cap="none" normalizeH="0" baseline="0" dirty="0" smtClean="0">
                          <a:ln>
                            <a:noFill/>
                          </a:ln>
                          <a:effectLst/>
                          <a:latin typeface="华文楷体" pitchFamily="2" charset="-122"/>
                          <a:ea typeface="华文楷体" pitchFamily="2" charset="-122"/>
                        </a:rPr>
                        <a:t> 14.</a:t>
                      </a:r>
                      <a:r>
                        <a:rPr kumimoji="0" lang="zh-CN" altLang="en-US" sz="2400" u="none" strike="noStrike" kern="1200" cap="none" normalizeH="0" baseline="0" dirty="0" smtClean="0">
                          <a:ln>
                            <a:noFill/>
                          </a:ln>
                          <a:effectLst/>
                          <a:latin typeface="华文楷体" pitchFamily="2" charset="-122"/>
                          <a:ea typeface="华文楷体" pitchFamily="2" charset="-122"/>
                        </a:rPr>
                        <a:t>与</a:t>
                      </a:r>
                      <a:r>
                        <a:rPr kumimoji="0" lang="en-US" altLang="zh-CN" sz="2400" u="none" strike="noStrike" kern="1200" cap="none" normalizeH="0" baseline="0" dirty="0" smtClean="0">
                          <a:ln>
                            <a:noFill/>
                          </a:ln>
                          <a:effectLst/>
                          <a:latin typeface="华文楷体" pitchFamily="2" charset="-122"/>
                          <a:ea typeface="华文楷体" pitchFamily="2" charset="-122"/>
                        </a:rPr>
                        <a:t>...</a:t>
                      </a:r>
                      <a:r>
                        <a:rPr kumimoji="0" lang="zh-CN" altLang="en-US" sz="2400" u="none" strike="noStrike" kern="1200" cap="none" normalizeH="0" baseline="0" dirty="0" smtClean="0">
                          <a:ln>
                            <a:noFill/>
                          </a:ln>
                          <a:effectLst/>
                          <a:latin typeface="华文楷体" pitchFamily="2" charset="-122"/>
                          <a:ea typeface="华文楷体" pitchFamily="2" charset="-122"/>
                        </a:rPr>
                        <a:t>坦诚相待</a:t>
                      </a:r>
                      <a:endParaRPr kumimoji="0" lang="en-US" altLang="zh-CN" sz="2400" b="0" i="0" u="none" strike="noStrike" kern="1200" cap="none" normalizeH="0" baseline="0" dirty="0" smtClean="0">
                        <a:ln>
                          <a:noFill/>
                        </a:ln>
                        <a:solidFill>
                          <a:schemeClr val="tx1"/>
                        </a:solidFill>
                        <a:effectLst/>
                        <a:latin typeface="华文楷体" pitchFamily="2" charset="-122"/>
                        <a:ea typeface="华文楷体" pitchFamily="2" charset="-122"/>
                        <a:cs typeface="Times New Roman" charset="0"/>
                      </a:endParaRPr>
                    </a:p>
                  </a:txBody>
                  <a:tcPr marL="72000" marR="0" marT="0" marB="0" horzOverflow="overflow"/>
                </a:tc>
                <a:tc>
                  <a:txBody>
                    <a:bodyPr/>
                    <a:lstStyle/>
                    <a:p>
                      <a:pPr marL="185738" indent="-185738">
                        <a:spcBef>
                          <a:spcPct val="50000"/>
                        </a:spcBef>
                        <a:defRPr/>
                      </a:pPr>
                      <a:r>
                        <a:rPr lang="en-US" sz="2400" dirty="0" smtClean="0">
                          <a:latin typeface="Helvetica"/>
                          <a:ea typeface="华文楷体" pitchFamily="2" charset="-122"/>
                        </a:rPr>
                        <a:t>be upfront</a:t>
                      </a:r>
                      <a:r>
                        <a:rPr lang="en-US" sz="2400" baseline="0" dirty="0" smtClean="0">
                          <a:latin typeface="Helvetica"/>
                          <a:ea typeface="华文楷体" pitchFamily="2" charset="-122"/>
                        </a:rPr>
                        <a:t> with</a:t>
                      </a:r>
                      <a:endParaRPr kumimoji="1" lang="en-US" altLang="zh-CN" sz="2400" dirty="0">
                        <a:solidFill>
                          <a:schemeClr val="accent4">
                            <a:lumMod val="10000"/>
                          </a:schemeClr>
                        </a:solidFill>
                        <a:latin typeface="Helvetica"/>
                        <a:ea typeface="华文楷体" pitchFamily="2" charset="-122"/>
                      </a:endParaRPr>
                    </a:p>
                  </a:txBody>
                  <a:tcPr marL="180000" marR="0" marT="46800" marB="0" horzOverflow="overflow"/>
                </a:tc>
                <a:tc vMerge="1">
                  <a:txBody>
                    <a:bodyPr/>
                    <a:lstStyle/>
                    <a:p>
                      <a:endParaRPr lang="zh-CN" altLang="en-US"/>
                    </a:p>
                  </a:txBody>
                  <a:tcPr/>
                </a:tc>
              </a:tr>
              <a:tr h="447675">
                <a:tc>
                  <a:txBody>
                    <a:bodyPr/>
                    <a:lstStyle/>
                    <a:p>
                      <a:r>
                        <a:rPr kumimoji="0" lang="en-US" altLang="zh-CN" sz="2400" u="none" strike="noStrike" kern="1200" cap="none" normalizeH="0" baseline="0" dirty="0" smtClean="0">
                          <a:ln>
                            <a:noFill/>
                          </a:ln>
                          <a:solidFill>
                            <a:schemeClr val="dk1"/>
                          </a:solidFill>
                          <a:effectLst/>
                          <a:latin typeface="华文楷体" pitchFamily="2" charset="-122"/>
                          <a:ea typeface="华文楷体" pitchFamily="2" charset="-122"/>
                          <a:cs typeface="+mn-cs"/>
                        </a:rPr>
                        <a:t> 15. </a:t>
                      </a:r>
                      <a:r>
                        <a:rPr kumimoji="0" lang="zh-CN" altLang="en-US" sz="2400" u="none" strike="noStrike" kern="1200" cap="none" normalizeH="0" baseline="0" dirty="0" smtClean="0">
                          <a:ln>
                            <a:noFill/>
                          </a:ln>
                          <a:solidFill>
                            <a:schemeClr val="dk1"/>
                          </a:solidFill>
                          <a:effectLst/>
                          <a:latin typeface="华文楷体" pitchFamily="2" charset="-122"/>
                          <a:ea typeface="华文楷体" pitchFamily="2" charset="-122"/>
                          <a:cs typeface="+mn-cs"/>
                        </a:rPr>
                        <a:t>与人为善</a:t>
                      </a:r>
                    </a:p>
                  </a:txBody>
                  <a:tcPr marL="72000" marR="0" marT="0" marB="0" horzOverflow="overflow"/>
                </a:tc>
                <a:tc>
                  <a:txBody>
                    <a:bodyPr/>
                    <a:lstStyle/>
                    <a:p>
                      <a:r>
                        <a:rPr lang="en-US" altLang="zh-CN" sz="2400" kern="1200" dirty="0" smtClean="0">
                          <a:solidFill>
                            <a:schemeClr val="dk1"/>
                          </a:solidFill>
                          <a:latin typeface="Helvetica"/>
                          <a:ea typeface="华文楷体" pitchFamily="2" charset="-122"/>
                          <a:cs typeface="+mn-cs"/>
                        </a:rPr>
                        <a:t>be friendly with</a:t>
                      </a:r>
                      <a:endParaRPr lang="zh-CN" altLang="en-US" sz="2400" kern="1200" dirty="0" smtClean="0">
                        <a:solidFill>
                          <a:schemeClr val="dk1"/>
                        </a:solidFill>
                        <a:latin typeface="Helvetica"/>
                        <a:ea typeface="华文楷体" pitchFamily="2" charset="-122"/>
                        <a:cs typeface="+mn-cs"/>
                      </a:endParaRPr>
                    </a:p>
                  </a:txBody>
                  <a:tcPr marL="180000" marR="0" marT="46800" marB="0" horzOverflow="overflow"/>
                </a:tc>
                <a:tc vMerge="1">
                  <a:txBody>
                    <a:bodyPr/>
                    <a:lstStyle/>
                    <a:p>
                      <a:endParaRPr lang="zh-CN" altLang="en-US"/>
                    </a:p>
                  </a:txBody>
                  <a:tcPr/>
                </a:tc>
              </a:tr>
              <a:tr h="447675">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charset="0"/>
                        <a:buNone/>
                        <a:tabLst/>
                      </a:pPr>
                      <a:r>
                        <a:rPr kumimoji="0" lang="en-US" altLang="zh-CN" sz="2400" u="none" strike="noStrike" cap="none" normalizeH="0" baseline="0" dirty="0" smtClean="0">
                          <a:ln>
                            <a:noFill/>
                          </a:ln>
                          <a:effectLst/>
                          <a:latin typeface="华文楷体" pitchFamily="2" charset="-122"/>
                          <a:ea typeface="华文楷体" pitchFamily="2" charset="-122"/>
                        </a:rPr>
                        <a:t> 16.</a:t>
                      </a:r>
                      <a:r>
                        <a:rPr kumimoji="0" lang="zh-CN" altLang="en-US" sz="2400" u="none" strike="noStrike" cap="none" normalizeH="0" baseline="0" dirty="0" smtClean="0">
                          <a:ln>
                            <a:noFill/>
                          </a:ln>
                          <a:effectLst/>
                          <a:latin typeface="华文楷体" pitchFamily="2" charset="-122"/>
                          <a:ea typeface="华文楷体" pitchFamily="2" charset="-122"/>
                        </a:rPr>
                        <a:t>对</a:t>
                      </a:r>
                      <a:r>
                        <a:rPr kumimoji="0" lang="en-US" altLang="zh-CN" sz="2400" u="none" strike="noStrike" cap="none" normalizeH="0" baseline="0" dirty="0" smtClean="0">
                          <a:ln>
                            <a:noFill/>
                          </a:ln>
                          <a:effectLst/>
                          <a:latin typeface="华文楷体" pitchFamily="2" charset="-122"/>
                          <a:ea typeface="华文楷体" pitchFamily="2" charset="-122"/>
                        </a:rPr>
                        <a:t>...</a:t>
                      </a:r>
                      <a:r>
                        <a:rPr kumimoji="0" lang="zh-CN" altLang="en-US" sz="2400" u="none" strike="noStrike" cap="none" normalizeH="0" baseline="0" dirty="0" smtClean="0">
                          <a:ln>
                            <a:noFill/>
                          </a:ln>
                          <a:effectLst/>
                          <a:latin typeface="华文楷体" pitchFamily="2" charset="-122"/>
                          <a:ea typeface="华文楷体" pitchFamily="2" charset="-122"/>
                        </a:rPr>
                        <a:t>一笑置之</a:t>
                      </a:r>
                      <a:endParaRPr kumimoji="0" lang="zh-CN" altLang="en-US" sz="2400" b="0" i="0" u="none" strike="noStrike" kern="1200" cap="none" normalizeH="0" baseline="0" dirty="0">
                        <a:ln>
                          <a:noFill/>
                        </a:ln>
                        <a:solidFill>
                          <a:schemeClr val="tx1"/>
                        </a:solidFill>
                        <a:effectLst/>
                        <a:latin typeface="华文楷体" pitchFamily="2" charset="-122"/>
                        <a:ea typeface="华文楷体" pitchFamily="2" charset="-122"/>
                        <a:cs typeface="Times New Roman" charset="0"/>
                      </a:endParaRPr>
                    </a:p>
                  </a:txBody>
                  <a:tcPr marL="72000" marR="0" marT="0" marB="0"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charset="0"/>
                        <a:buNone/>
                        <a:tabLst/>
                        <a:defRPr/>
                      </a:pPr>
                      <a:r>
                        <a:rPr kumimoji="1" lang="en-US" altLang="zh-CN" sz="2400" dirty="0" smtClean="0">
                          <a:latin typeface="Helvetica"/>
                          <a:ea typeface="华文楷体" pitchFamily="2" charset="-122"/>
                        </a:rPr>
                        <a:t>take ...with</a:t>
                      </a:r>
                      <a:r>
                        <a:rPr kumimoji="1" lang="en-US" altLang="zh-CN" sz="2400" baseline="0" dirty="0" smtClean="0">
                          <a:latin typeface="Helvetica"/>
                          <a:ea typeface="华文楷体" pitchFamily="2" charset="-122"/>
                        </a:rPr>
                        <a:t> a laugh</a:t>
                      </a:r>
                      <a:endParaRPr kumimoji="1" lang="en-US" altLang="zh-CN" sz="2400" dirty="0" smtClean="0">
                        <a:latin typeface="Helvetica"/>
                        <a:ea typeface="华文楷体" pitchFamily="2" charset="-122"/>
                      </a:endParaRPr>
                    </a:p>
                  </a:txBody>
                  <a:tcPr marL="180000" marR="0" marT="46800" marB="0" horzOverflow="overflow"/>
                </a:tc>
                <a:tc vMerge="1">
                  <a:txBody>
                    <a:bodyPr/>
                    <a:lstStyle/>
                    <a:p>
                      <a:endParaRPr lang="zh-CN" altLang="en-US"/>
                    </a:p>
                  </a:txBody>
                  <a:tcPr/>
                </a:tc>
              </a:tr>
            </a:tbl>
          </a:graphicData>
        </a:graphic>
      </p:graphicFrame>
      <p:sp>
        <p:nvSpPr>
          <p:cNvPr id="6" name="矩形 5"/>
          <p:cNvSpPr/>
          <p:nvPr/>
        </p:nvSpPr>
        <p:spPr>
          <a:xfrm>
            <a:off x="3246776" y="1997430"/>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46776" y="2496934"/>
            <a:ext cx="5040000" cy="289124"/>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46776" y="2926124"/>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46776" y="3357562"/>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246776" y="3854818"/>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318214" y="4712074"/>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3175338" y="5214950"/>
            <a:ext cx="5040000" cy="288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42" name="Picture 2" descr="H:\2015年修改\图片10.jpg"/>
          <p:cNvPicPr>
            <a:picLocks noChangeAspect="1" noChangeArrowheads="1"/>
          </p:cNvPicPr>
          <p:nvPr/>
        </p:nvPicPr>
        <p:blipFill>
          <a:blip r:embed="rId2"/>
          <a:srcRect/>
          <a:stretch>
            <a:fillRect/>
          </a:stretch>
        </p:blipFill>
        <p:spPr bwMode="auto">
          <a:xfrm>
            <a:off x="0" y="0"/>
            <a:ext cx="7143750" cy="1225550"/>
          </a:xfrm>
          <a:prstGeom prst="rect">
            <a:avLst/>
          </a:prstGeom>
          <a:noFill/>
        </p:spPr>
      </p:pic>
      <p:sp>
        <p:nvSpPr>
          <p:cNvPr id="16" name="矩形 15"/>
          <p:cNvSpPr/>
          <p:nvPr/>
        </p:nvSpPr>
        <p:spPr>
          <a:xfrm>
            <a:off x="3246776" y="4283446"/>
            <a:ext cx="5040000" cy="360000"/>
          </a:xfrm>
          <a:prstGeom prst="rect">
            <a:avLst/>
          </a:prstGeom>
          <a:solidFill>
            <a:srgbClr val="F1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a:t>
            </a:r>
            <a:endParaRPr lang="zh-CN" altLang="en-US" dirty="0"/>
          </a:p>
        </p:txBody>
      </p:sp>
    </p:spTree>
    <p:extLst>
      <p:ext uri="{BB962C8B-B14F-4D97-AF65-F5344CB8AC3E}">
        <p14:creationId xmlns:p14="http://schemas.microsoft.com/office/powerpoint/2010/main" xmlns="" val="333867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7" grpId="0" animBg="1"/>
      <p:bldP spid="18" grpId="0" animBg="1"/>
      <p:bldP spid="19" grpId="0" animBg="1"/>
      <p:bldP spid="20" grpId="0" animBg="1"/>
      <p:bldP spid="22" grpId="0" animBg="1"/>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35"/>
          <p:cNvGrpSpPr>
            <a:grpSpLocks/>
          </p:cNvGrpSpPr>
          <p:nvPr/>
        </p:nvGrpSpPr>
        <p:grpSpPr bwMode="auto">
          <a:xfrm rot="20482355">
            <a:off x="467869" y="2673610"/>
            <a:ext cx="4902681" cy="3416484"/>
            <a:chOff x="3413934" y="3580755"/>
            <a:chExt cx="1740300" cy="1725661"/>
          </a:xfrm>
        </p:grpSpPr>
        <p:grpSp>
          <p:nvGrpSpPr>
            <p:cNvPr id="19" name="Group 21"/>
            <p:cNvGrpSpPr>
              <a:grpSpLocks/>
            </p:cNvGrpSpPr>
            <p:nvPr/>
          </p:nvGrpSpPr>
          <p:grpSpPr bwMode="auto">
            <a:xfrm rot="-396937">
              <a:off x="3413934" y="3580755"/>
              <a:ext cx="1740300" cy="1725661"/>
              <a:chOff x="784934" y="632203"/>
              <a:chExt cx="1740300" cy="1725661"/>
            </a:xfrm>
          </p:grpSpPr>
          <p:sp>
            <p:nvSpPr>
              <p:cNvPr id="24" name="Freeform 6"/>
              <p:cNvSpPr>
                <a:spLocks/>
              </p:cNvSpPr>
              <p:nvPr/>
            </p:nvSpPr>
            <p:spPr bwMode="auto">
              <a:xfrm rot="346487">
                <a:off x="784934" y="663478"/>
                <a:ext cx="1740300" cy="169438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b="0" kern="0">
                    <a:solidFill>
                      <a:sysClr val="windowText" lastClr="000000"/>
                    </a:solidFill>
                    <a:latin typeface="Arial" pitchFamily="34" charset="0"/>
                    <a:ea typeface="PMingLiU" pitchFamily="18" charset="-120"/>
                    <a:cs typeface="+mn-cs"/>
                  </a:rPr>
                  <a:t>  </a:t>
                </a:r>
              </a:p>
            </p:txBody>
          </p:sp>
          <p:sp>
            <p:nvSpPr>
              <p:cNvPr id="28" name="Freeform 6"/>
              <p:cNvSpPr>
                <a:spLocks/>
              </p:cNvSpPr>
              <p:nvPr/>
            </p:nvSpPr>
            <p:spPr bwMode="auto">
              <a:xfrm rot="485220">
                <a:off x="876561" y="632203"/>
                <a:ext cx="1647215"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a:tile tx="0" ty="0" sx="100000" sy="100000" flip="none" algn="tl"/>
              </a:blipFill>
              <a:ln w="9525">
                <a:noFill/>
                <a:round/>
                <a:headEnd/>
                <a:tailEnd/>
              </a:ln>
            </p:spPr>
            <p:txBody>
              <a:bodyPr/>
              <a:lstStyle/>
              <a:p>
                <a:pPr fontAlgn="auto">
                  <a:spcBef>
                    <a:spcPts val="0"/>
                  </a:spcBef>
                  <a:spcAft>
                    <a:spcPts val="0"/>
                  </a:spcAft>
                  <a:defRPr/>
                </a:pPr>
                <a:endParaRPr lang="zh-CN" altLang="en-US" sz="1800" b="0" kern="0">
                  <a:solidFill>
                    <a:srgbClr val="99CC00"/>
                  </a:solidFill>
                  <a:latin typeface="Arial" pitchFamily="34" charset="0"/>
                  <a:ea typeface="楷体_GB2312" pitchFamily="49" charset="-122"/>
                  <a:cs typeface="+mn-cs"/>
                </a:endParaRPr>
              </a:p>
            </p:txBody>
          </p:sp>
        </p:grpSp>
        <p:sp>
          <p:nvSpPr>
            <p:cNvPr id="23" name="TextBox 28"/>
            <p:cNvSpPr txBox="1">
              <a:spLocks noChangeArrowheads="1"/>
            </p:cNvSpPr>
            <p:nvPr/>
          </p:nvSpPr>
          <p:spPr bwMode="auto">
            <a:xfrm rot="21540000">
              <a:off x="3632840" y="3869034"/>
              <a:ext cx="1362203" cy="774178"/>
            </a:xfrm>
            <a:prstGeom prst="rect">
              <a:avLst/>
            </a:prstGeom>
            <a:noFill/>
            <a:ln w="9525">
              <a:noFill/>
              <a:miter lim="800000"/>
              <a:headEnd/>
              <a:tailEnd/>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just" fontAlgn="auto">
                <a:lnSpc>
                  <a:spcPct val="130000"/>
                </a:lnSpc>
                <a:spcBef>
                  <a:spcPts val="0"/>
                </a:spcBef>
                <a:spcAft>
                  <a:spcPts val="0"/>
                </a:spcAft>
                <a:defRPr/>
              </a:pPr>
              <a:r>
                <a:rPr kumimoji="1" lang="en-US" altLang="zh-CN" sz="2400" b="0" dirty="0">
                  <a:solidFill>
                    <a:srgbClr val="8E0000"/>
                  </a:solidFill>
                  <a:latin typeface="Helvetica"/>
                  <a:ea typeface="楷体"/>
                  <a:cs typeface="华文新魏" charset="0"/>
                </a:rPr>
                <a:t>a. </a:t>
              </a:r>
              <a:r>
                <a:rPr kumimoji="1" lang="en-US" altLang="zh-CN" sz="2400" b="0" dirty="0" smtClean="0">
                  <a:solidFill>
                    <a:srgbClr val="8E0000"/>
                  </a:solidFill>
                  <a:latin typeface="Helvetica"/>
                  <a:ea typeface="楷体"/>
                  <a:cs typeface="华文新魏" charset="0"/>
                </a:rPr>
                <a:t>This has been sometimes a blessing, sometimes a curse.</a:t>
              </a:r>
              <a:endParaRPr kumimoji="1" lang="en-US" altLang="zh-CN" sz="2400" b="0" dirty="0">
                <a:solidFill>
                  <a:srgbClr val="8E0000"/>
                </a:solidFill>
                <a:latin typeface="Helvetica"/>
                <a:ea typeface="楷体"/>
                <a:cs typeface="华文新魏" charset="0"/>
              </a:endParaRPr>
            </a:p>
          </p:txBody>
        </p:sp>
      </p:grpSp>
      <p:pic>
        <p:nvPicPr>
          <p:cNvPr id="11266" name="Picture 2" descr="H:\2015年修改\图片11.jpg"/>
          <p:cNvPicPr>
            <a:picLocks noChangeAspect="1" noChangeArrowheads="1"/>
          </p:cNvPicPr>
          <p:nvPr/>
        </p:nvPicPr>
        <p:blipFill>
          <a:blip r:embed="rId4"/>
          <a:srcRect/>
          <a:stretch>
            <a:fillRect/>
          </a:stretch>
        </p:blipFill>
        <p:spPr bwMode="auto">
          <a:xfrm>
            <a:off x="0" y="-24"/>
            <a:ext cx="7143750" cy="1225550"/>
          </a:xfrm>
          <a:prstGeom prst="rect">
            <a:avLst/>
          </a:prstGeom>
          <a:noFill/>
        </p:spPr>
      </p:pic>
      <p:grpSp>
        <p:nvGrpSpPr>
          <p:cNvPr id="31" name="Group 35"/>
          <p:cNvGrpSpPr>
            <a:grpSpLocks/>
          </p:cNvGrpSpPr>
          <p:nvPr/>
        </p:nvGrpSpPr>
        <p:grpSpPr bwMode="auto">
          <a:xfrm rot="872659">
            <a:off x="5121820" y="1506450"/>
            <a:ext cx="3793165" cy="2171902"/>
            <a:chOff x="3386795" y="3571819"/>
            <a:chExt cx="1761974" cy="1314597"/>
          </a:xfrm>
        </p:grpSpPr>
        <p:grpSp>
          <p:nvGrpSpPr>
            <p:cNvPr id="32" name="Group 21"/>
            <p:cNvGrpSpPr>
              <a:grpSpLocks/>
            </p:cNvGrpSpPr>
            <p:nvPr/>
          </p:nvGrpSpPr>
          <p:grpSpPr bwMode="auto">
            <a:xfrm rot="-396937">
              <a:off x="3386795" y="3571819"/>
              <a:ext cx="1761974" cy="1314597"/>
              <a:chOff x="782611" y="622817"/>
              <a:chExt cx="1761974" cy="1314597"/>
            </a:xfrm>
          </p:grpSpPr>
          <p:sp>
            <p:nvSpPr>
              <p:cNvPr id="34" name="Freeform 6"/>
              <p:cNvSpPr>
                <a:spLocks/>
              </p:cNvSpPr>
              <p:nvPr/>
            </p:nvSpPr>
            <p:spPr bwMode="auto">
              <a:xfrm rot="346487">
                <a:off x="804285" y="664548"/>
                <a:ext cx="1740300" cy="127285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39700">
                  <a:schemeClr val="accent5">
                    <a:satMod val="175000"/>
                    <a:alpha val="40000"/>
                  </a:schemeClr>
                </a:glow>
              </a:effectLst>
            </p:spPr>
            <p:txBody>
              <a:bodyPr/>
              <a:lstStyle/>
              <a:p>
                <a:pPr>
                  <a:defRPr/>
                </a:pPr>
                <a:r>
                  <a:rPr kumimoji="1" lang="en-US" altLang="zh-CN" kern="0">
                    <a:solidFill>
                      <a:sysClr val="windowText" lastClr="000000"/>
                    </a:solidFill>
                    <a:latin typeface="Arial" pitchFamily="34" charset="0"/>
                    <a:ea typeface="PMingLiU" pitchFamily="18" charset="-120"/>
                  </a:rPr>
                  <a:t>  </a:t>
                </a:r>
              </a:p>
            </p:txBody>
          </p:sp>
          <p:sp>
            <p:nvSpPr>
              <p:cNvPr id="35" name="Freeform 6"/>
              <p:cNvSpPr>
                <a:spLocks/>
              </p:cNvSpPr>
              <p:nvPr/>
            </p:nvSpPr>
            <p:spPr bwMode="auto">
              <a:xfrm rot="485220">
                <a:off x="782611" y="622817"/>
                <a:ext cx="1741738"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a:defRPr/>
                </a:pPr>
                <a:endParaRPr lang="zh-CN" altLang="en-US" kern="0">
                  <a:solidFill>
                    <a:srgbClr val="99CC00"/>
                  </a:solidFill>
                  <a:latin typeface="Arial" pitchFamily="34" charset="0"/>
                  <a:ea typeface="楷体_GB2312" pitchFamily="49" charset="-122"/>
                </a:endParaRPr>
              </a:p>
            </p:txBody>
          </p:sp>
        </p:grpSp>
        <p:sp>
          <p:nvSpPr>
            <p:cNvPr id="33" name="TextBox 28"/>
            <p:cNvSpPr txBox="1">
              <a:spLocks noChangeArrowheads="1"/>
            </p:cNvSpPr>
            <p:nvPr/>
          </p:nvSpPr>
          <p:spPr bwMode="auto">
            <a:xfrm rot="21540000">
              <a:off x="3463059" y="4044118"/>
              <a:ext cx="1640685" cy="476668"/>
            </a:xfrm>
            <a:prstGeom prst="rect">
              <a:avLst/>
            </a:prstGeom>
            <a:noFill/>
            <a:ln w="9525">
              <a:noFill/>
              <a:miter lim="800000"/>
              <a:headEnd/>
              <a:tailEnd/>
            </a:ln>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just" eaLnBrk="1" fontAlgn="auto">
                <a:lnSpc>
                  <a:spcPct val="85000"/>
                </a:lnSpc>
                <a:spcBef>
                  <a:spcPts val="0"/>
                </a:spcBef>
                <a:spcAft>
                  <a:spcPts val="0"/>
                </a:spcAft>
                <a:defRPr/>
              </a:pPr>
              <a:r>
                <a:rPr kumimoji="1" lang="zh-CN" altLang="en-US" sz="2600" b="0" dirty="0" smtClean="0">
                  <a:latin typeface="华文行楷" pitchFamily="2" charset="-122"/>
                  <a:ea typeface="华文行楷" pitchFamily="2" charset="-122"/>
                  <a:cs typeface="华文新魏" charset="0"/>
                </a:rPr>
                <a:t>单独旅行有时是件好事，有时则不然。</a:t>
              </a:r>
              <a:endParaRPr kumimoji="1" lang="en-US" altLang="zh-CN" sz="2600" b="0" dirty="0">
                <a:latin typeface="华文行楷" pitchFamily="2" charset="-122"/>
                <a:ea typeface="华文行楷" pitchFamily="2" charset="-122"/>
                <a:cs typeface="华文新魏" charset="0"/>
              </a:endParaRPr>
            </a:p>
          </p:txBody>
        </p:sp>
      </p:grpSp>
    </p:spTree>
    <p:extLst>
      <p:ext uri="{BB962C8B-B14F-4D97-AF65-F5344CB8AC3E}">
        <p14:creationId xmlns:p14="http://schemas.microsoft.com/office/powerpoint/2010/main" xmlns="" val="2853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ppt_w*0.70"/>
                                          </p:val>
                                        </p:tav>
                                        <p:tav tm="100000">
                                          <p:val>
                                            <p:strVal val="#ppt_w"/>
                                          </p:val>
                                        </p:tav>
                                      </p:tavLst>
                                    </p:anim>
                                    <p:anim calcmode="lin" valueType="num">
                                      <p:cBhvr>
                                        <p:cTn id="8" dur="1000" fill="hold"/>
                                        <p:tgtEl>
                                          <p:spTgt spid="18"/>
                                        </p:tgtEl>
                                        <p:attrNameLst>
                                          <p:attrName>ppt_h</p:attrName>
                                        </p:attrNameLst>
                                      </p:cBhvr>
                                      <p:tavLst>
                                        <p:tav tm="0">
                                          <p:val>
                                            <p:strVal val="#ppt_h"/>
                                          </p:val>
                                        </p:tav>
                                        <p:tav tm="100000">
                                          <p:val>
                                            <p:strVal val="#ppt_h"/>
                                          </p:val>
                                        </p:tav>
                                      </p:tavLst>
                                    </p:anim>
                                    <p:animEffect transition="in" filter="fade">
                                      <p:cBhvr>
                                        <p:cTn id="9" dur="10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1000" fill="hold"/>
                                        <p:tgtEl>
                                          <p:spTgt spid="31"/>
                                        </p:tgtEl>
                                        <p:attrNameLst>
                                          <p:attrName>ppt_w</p:attrName>
                                        </p:attrNameLst>
                                      </p:cBhvr>
                                      <p:tavLst>
                                        <p:tav tm="0">
                                          <p:val>
                                            <p:strVal val="#ppt_w*0.70"/>
                                          </p:val>
                                        </p:tav>
                                        <p:tav tm="100000">
                                          <p:val>
                                            <p:strVal val="#ppt_w"/>
                                          </p:val>
                                        </p:tav>
                                      </p:tavLst>
                                    </p:anim>
                                    <p:anim calcmode="lin" valueType="num">
                                      <p:cBhvr>
                                        <p:cTn id="15" dur="1000" fill="hold"/>
                                        <p:tgtEl>
                                          <p:spTgt spid="31"/>
                                        </p:tgtEl>
                                        <p:attrNameLst>
                                          <p:attrName>ppt_h</p:attrName>
                                        </p:attrNameLst>
                                      </p:cBhvr>
                                      <p:tavLst>
                                        <p:tav tm="0">
                                          <p:val>
                                            <p:strVal val="#ppt_h"/>
                                          </p:val>
                                        </p:tav>
                                        <p:tav tm="100000">
                                          <p:val>
                                            <p:strVal val="#ppt_h"/>
                                          </p:val>
                                        </p:tav>
                                      </p:tavLst>
                                    </p:anim>
                                    <p:animEffect transition="in" filter="fade">
                                      <p:cBhvr>
                                        <p:cTn id="1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11.jpg"/>
          <p:cNvPicPr>
            <a:picLocks noChangeAspect="1" noChangeArrowheads="1"/>
          </p:cNvPicPr>
          <p:nvPr/>
        </p:nvPicPr>
        <p:blipFill>
          <a:blip r:embed="rId2"/>
          <a:srcRect/>
          <a:stretch>
            <a:fillRect/>
          </a:stretch>
        </p:blipFill>
        <p:spPr bwMode="auto">
          <a:xfrm>
            <a:off x="0" y="-24"/>
            <a:ext cx="7143750" cy="1225550"/>
          </a:xfrm>
          <a:prstGeom prst="rect">
            <a:avLst/>
          </a:prstGeom>
          <a:noFill/>
        </p:spPr>
      </p:pic>
      <p:grpSp>
        <p:nvGrpSpPr>
          <p:cNvPr id="22" name="Group 35"/>
          <p:cNvGrpSpPr>
            <a:grpSpLocks/>
          </p:cNvGrpSpPr>
          <p:nvPr/>
        </p:nvGrpSpPr>
        <p:grpSpPr bwMode="auto">
          <a:xfrm rot="20482355">
            <a:off x="342714" y="2325555"/>
            <a:ext cx="4930461" cy="3731770"/>
            <a:chOff x="3393166" y="3392047"/>
            <a:chExt cx="1750161" cy="1915569"/>
          </a:xfrm>
        </p:grpSpPr>
        <p:grpSp>
          <p:nvGrpSpPr>
            <p:cNvPr id="29" name="Group 21"/>
            <p:cNvGrpSpPr>
              <a:grpSpLocks/>
            </p:cNvGrpSpPr>
            <p:nvPr/>
          </p:nvGrpSpPr>
          <p:grpSpPr bwMode="auto">
            <a:xfrm rot="-396937">
              <a:off x="3393166" y="3392047"/>
              <a:ext cx="1750161" cy="1915569"/>
              <a:chOff x="775073" y="442295"/>
              <a:chExt cx="1750161" cy="1915569"/>
            </a:xfrm>
          </p:grpSpPr>
          <p:sp>
            <p:nvSpPr>
              <p:cNvPr id="31" name="Freeform 6"/>
              <p:cNvSpPr>
                <a:spLocks/>
              </p:cNvSpPr>
              <p:nvPr/>
            </p:nvSpPr>
            <p:spPr bwMode="auto">
              <a:xfrm rot="346487">
                <a:off x="784934" y="663478"/>
                <a:ext cx="1740300" cy="169438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b="0" kern="0">
                    <a:solidFill>
                      <a:sysClr val="windowText" lastClr="000000"/>
                    </a:solidFill>
                    <a:latin typeface="Arial" pitchFamily="34" charset="0"/>
                    <a:ea typeface="PMingLiU" pitchFamily="18" charset="-120"/>
                    <a:cs typeface="+mn-cs"/>
                  </a:rPr>
                  <a:t>  </a:t>
                </a:r>
              </a:p>
            </p:txBody>
          </p:sp>
          <p:sp>
            <p:nvSpPr>
              <p:cNvPr id="32" name="Freeform 6"/>
              <p:cNvSpPr>
                <a:spLocks/>
              </p:cNvSpPr>
              <p:nvPr/>
            </p:nvSpPr>
            <p:spPr bwMode="auto">
              <a:xfrm rot="485220">
                <a:off x="775073" y="442295"/>
                <a:ext cx="1741738" cy="181132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a:tile tx="0" ty="0" sx="100000" sy="100000" flip="none" algn="tl"/>
              </a:blipFill>
              <a:ln w="9525">
                <a:noFill/>
                <a:round/>
                <a:headEnd/>
                <a:tailEnd/>
              </a:ln>
            </p:spPr>
            <p:txBody>
              <a:bodyPr/>
              <a:lstStyle/>
              <a:p>
                <a:pPr fontAlgn="auto">
                  <a:spcBef>
                    <a:spcPts val="0"/>
                  </a:spcBef>
                  <a:spcAft>
                    <a:spcPts val="0"/>
                  </a:spcAft>
                  <a:defRPr/>
                </a:pPr>
                <a:endParaRPr lang="zh-CN" altLang="en-US" sz="1800" b="0" kern="0">
                  <a:solidFill>
                    <a:srgbClr val="99CC00"/>
                  </a:solidFill>
                  <a:latin typeface="Arial" pitchFamily="34" charset="0"/>
                  <a:ea typeface="楷体_GB2312" pitchFamily="49" charset="-122"/>
                  <a:cs typeface="+mn-cs"/>
                </a:endParaRPr>
              </a:p>
            </p:txBody>
          </p:sp>
        </p:grpSp>
        <p:sp>
          <p:nvSpPr>
            <p:cNvPr id="30" name="TextBox 28"/>
            <p:cNvSpPr txBox="1">
              <a:spLocks noChangeArrowheads="1"/>
            </p:cNvSpPr>
            <p:nvPr/>
          </p:nvSpPr>
          <p:spPr bwMode="auto">
            <a:xfrm rot="21540000">
              <a:off x="3471759" y="3576244"/>
              <a:ext cx="1504314" cy="1526145"/>
            </a:xfrm>
            <a:prstGeom prst="rect">
              <a:avLst/>
            </a:prstGeom>
            <a:noFill/>
            <a:ln w="9525">
              <a:noFill/>
              <a:miter lim="800000"/>
              <a:headEnd/>
              <a:tailEnd/>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just">
                <a:lnSpc>
                  <a:spcPct val="130000"/>
                </a:lnSpc>
                <a:defRPr/>
              </a:pPr>
              <a:r>
                <a:rPr kumimoji="1" lang="en-US" altLang="zh-CN" sz="2400" b="0" dirty="0" smtClean="0">
                  <a:solidFill>
                    <a:srgbClr val="8E0000"/>
                  </a:solidFill>
                  <a:latin typeface="Helvetica"/>
                  <a:ea typeface="楷体"/>
                  <a:cs typeface="华文新魏" charset="0"/>
                </a:rPr>
                <a:t>b. Watch your back, but don’t presume the worst and be overly fearful. Be friendly with people, but watch out for those who are too friendly with you. </a:t>
              </a:r>
              <a:endParaRPr kumimoji="1" lang="en-US" altLang="zh-CN" sz="2400" b="0" dirty="0">
                <a:solidFill>
                  <a:srgbClr val="8E0000"/>
                </a:solidFill>
                <a:latin typeface="Helvetica"/>
                <a:ea typeface="楷体"/>
                <a:cs typeface="华文新魏" charset="0"/>
              </a:endParaRPr>
            </a:p>
          </p:txBody>
        </p:sp>
      </p:grpSp>
      <p:grpSp>
        <p:nvGrpSpPr>
          <p:cNvPr id="33" name="Group 35"/>
          <p:cNvGrpSpPr>
            <a:grpSpLocks/>
          </p:cNvGrpSpPr>
          <p:nvPr/>
        </p:nvGrpSpPr>
        <p:grpSpPr bwMode="auto">
          <a:xfrm rot="872659">
            <a:off x="5095063" y="1702819"/>
            <a:ext cx="3941283" cy="2993777"/>
            <a:chOff x="3392234" y="3410074"/>
            <a:chExt cx="1772955" cy="1812057"/>
          </a:xfrm>
        </p:grpSpPr>
        <p:grpSp>
          <p:nvGrpSpPr>
            <p:cNvPr id="34" name="Group 21"/>
            <p:cNvGrpSpPr>
              <a:grpSpLocks/>
            </p:cNvGrpSpPr>
            <p:nvPr/>
          </p:nvGrpSpPr>
          <p:grpSpPr bwMode="auto">
            <a:xfrm rot="-396937">
              <a:off x="3392234" y="3410074"/>
              <a:ext cx="1772955" cy="1812057"/>
              <a:chOff x="777957" y="461751"/>
              <a:chExt cx="1772955" cy="1812057"/>
            </a:xfrm>
          </p:grpSpPr>
          <p:sp>
            <p:nvSpPr>
              <p:cNvPr id="36" name="Freeform 6"/>
              <p:cNvSpPr>
                <a:spLocks/>
              </p:cNvSpPr>
              <p:nvPr/>
            </p:nvSpPr>
            <p:spPr bwMode="auto">
              <a:xfrm rot="346487">
                <a:off x="810612" y="461751"/>
                <a:ext cx="1740300" cy="1812057"/>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39700">
                  <a:schemeClr val="accent4">
                    <a:satMod val="175000"/>
                    <a:alpha val="40000"/>
                  </a:schemeClr>
                </a:glow>
              </a:effectLst>
            </p:spPr>
            <p:txBody>
              <a:bodyPr/>
              <a:lstStyle/>
              <a:p>
                <a:pPr>
                  <a:defRPr/>
                </a:pPr>
                <a:r>
                  <a:rPr kumimoji="1" lang="en-US" altLang="zh-CN"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77957" y="622361"/>
                <a:ext cx="1741738"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a:defRPr/>
                </a:pPr>
                <a:endParaRPr lang="zh-CN" altLang="en-US" kern="0">
                  <a:solidFill>
                    <a:srgbClr val="99CC00"/>
                  </a:solidFill>
                  <a:latin typeface="Arial" pitchFamily="34" charset="0"/>
                  <a:ea typeface="楷体_GB2312" pitchFamily="49" charset="-122"/>
                </a:endParaRPr>
              </a:p>
            </p:txBody>
          </p:sp>
        </p:grpSp>
        <p:sp>
          <p:nvSpPr>
            <p:cNvPr id="35" name="TextBox 28"/>
            <p:cNvSpPr txBox="1">
              <a:spLocks noChangeArrowheads="1"/>
            </p:cNvSpPr>
            <p:nvPr/>
          </p:nvSpPr>
          <p:spPr bwMode="auto">
            <a:xfrm rot="21540000">
              <a:off x="3584468" y="3555234"/>
              <a:ext cx="1432196" cy="1508943"/>
            </a:xfrm>
            <a:prstGeom prst="rect">
              <a:avLst/>
            </a:prstGeom>
            <a:noFill/>
            <a:ln w="9525">
              <a:noFill/>
              <a:miter lim="800000"/>
              <a:headEnd/>
              <a:tailEnd/>
            </a:ln>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just">
                <a:defRPr/>
              </a:pPr>
              <a:r>
                <a:rPr kumimoji="1" lang="zh-CN" altLang="en-US" sz="2600" b="0" dirty="0" smtClean="0">
                  <a:latin typeface="华文行楷" pitchFamily="2" charset="-122"/>
                  <a:ea typeface="华文行楷" pitchFamily="2" charset="-122"/>
                  <a:cs typeface="华文新魏" charset="0"/>
                </a:rPr>
                <a:t>要处处提防，但是也不要把什么事都想成最坏的，过于担惊受怕。要对人友善，但需防备那些对你过于友好的人。</a:t>
              </a:r>
            </a:p>
          </p:txBody>
        </p:sp>
      </p:grpSp>
    </p:spTree>
    <p:extLst>
      <p:ext uri="{BB962C8B-B14F-4D97-AF65-F5344CB8AC3E}">
        <p14:creationId xmlns:p14="http://schemas.microsoft.com/office/powerpoint/2010/main" xmlns="" val="234269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70"/>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1000" fill="hold"/>
                                        <p:tgtEl>
                                          <p:spTgt spid="33"/>
                                        </p:tgtEl>
                                        <p:attrNameLst>
                                          <p:attrName>ppt_w</p:attrName>
                                        </p:attrNameLst>
                                      </p:cBhvr>
                                      <p:tavLst>
                                        <p:tav tm="0">
                                          <p:val>
                                            <p:strVal val="#ppt_w*0.70"/>
                                          </p:val>
                                        </p:tav>
                                        <p:tav tm="100000">
                                          <p:val>
                                            <p:strVal val="#ppt_w"/>
                                          </p:val>
                                        </p:tav>
                                      </p:tavLst>
                                    </p:anim>
                                    <p:anim calcmode="lin" valueType="num">
                                      <p:cBhvr>
                                        <p:cTn id="15" dur="1000" fill="hold"/>
                                        <p:tgtEl>
                                          <p:spTgt spid="33"/>
                                        </p:tgtEl>
                                        <p:attrNameLst>
                                          <p:attrName>ppt_h</p:attrName>
                                        </p:attrNameLst>
                                      </p:cBhvr>
                                      <p:tavLst>
                                        <p:tav tm="0">
                                          <p:val>
                                            <p:strVal val="#ppt_h"/>
                                          </p:val>
                                        </p:tav>
                                        <p:tav tm="100000">
                                          <p:val>
                                            <p:strVal val="#ppt_h"/>
                                          </p:val>
                                        </p:tav>
                                      </p:tavLst>
                                    </p:anim>
                                    <p:animEffect transition="in" filter="fade">
                                      <p:cBhvr>
                                        <p:cTn id="16"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11.jpg"/>
          <p:cNvPicPr>
            <a:picLocks noChangeAspect="1" noChangeArrowheads="1"/>
          </p:cNvPicPr>
          <p:nvPr/>
        </p:nvPicPr>
        <p:blipFill>
          <a:blip r:embed="rId2"/>
          <a:srcRect/>
          <a:stretch>
            <a:fillRect/>
          </a:stretch>
        </p:blipFill>
        <p:spPr bwMode="auto">
          <a:xfrm>
            <a:off x="0" y="-24"/>
            <a:ext cx="7143750" cy="1225550"/>
          </a:xfrm>
          <a:prstGeom prst="rect">
            <a:avLst/>
          </a:prstGeom>
          <a:noFill/>
        </p:spPr>
      </p:pic>
      <p:grpSp>
        <p:nvGrpSpPr>
          <p:cNvPr id="22" name="Group 35"/>
          <p:cNvGrpSpPr>
            <a:grpSpLocks/>
          </p:cNvGrpSpPr>
          <p:nvPr/>
        </p:nvGrpSpPr>
        <p:grpSpPr bwMode="auto">
          <a:xfrm rot="20482355">
            <a:off x="438457" y="2750123"/>
            <a:ext cx="4998518" cy="3375252"/>
            <a:chOff x="3415134" y="3601511"/>
            <a:chExt cx="1740300" cy="1704835"/>
          </a:xfrm>
        </p:grpSpPr>
        <p:grpSp>
          <p:nvGrpSpPr>
            <p:cNvPr id="29" name="Group 21"/>
            <p:cNvGrpSpPr>
              <a:grpSpLocks/>
            </p:cNvGrpSpPr>
            <p:nvPr/>
          </p:nvGrpSpPr>
          <p:grpSpPr bwMode="auto">
            <a:xfrm rot="-396937">
              <a:off x="3415134" y="3601511"/>
              <a:ext cx="1740300" cy="1704835"/>
              <a:chOff x="784934" y="653029"/>
              <a:chExt cx="1740300" cy="1704835"/>
            </a:xfrm>
          </p:grpSpPr>
          <p:sp>
            <p:nvSpPr>
              <p:cNvPr id="31" name="Freeform 6"/>
              <p:cNvSpPr>
                <a:spLocks/>
              </p:cNvSpPr>
              <p:nvPr/>
            </p:nvSpPr>
            <p:spPr bwMode="auto">
              <a:xfrm rot="346487">
                <a:off x="784934" y="663478"/>
                <a:ext cx="1740300" cy="169438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b="0" kern="0">
                    <a:solidFill>
                      <a:sysClr val="windowText" lastClr="000000"/>
                    </a:solidFill>
                    <a:latin typeface="Arial" pitchFamily="34" charset="0"/>
                    <a:ea typeface="PMingLiU" pitchFamily="18" charset="-120"/>
                    <a:cs typeface="+mn-cs"/>
                  </a:rPr>
                  <a:t>  </a:t>
                </a:r>
              </a:p>
            </p:txBody>
          </p:sp>
          <p:sp>
            <p:nvSpPr>
              <p:cNvPr id="32" name="Freeform 6"/>
              <p:cNvSpPr>
                <a:spLocks/>
              </p:cNvSpPr>
              <p:nvPr/>
            </p:nvSpPr>
            <p:spPr bwMode="auto">
              <a:xfrm rot="485220">
                <a:off x="828234" y="653029"/>
                <a:ext cx="1655086"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a:tile tx="0" ty="0" sx="100000" sy="100000" flip="none" algn="tl"/>
              </a:blipFill>
              <a:ln w="9525">
                <a:noFill/>
                <a:round/>
                <a:headEnd/>
                <a:tailEnd/>
              </a:ln>
            </p:spPr>
            <p:txBody>
              <a:bodyPr/>
              <a:lstStyle/>
              <a:p>
                <a:pPr fontAlgn="auto">
                  <a:spcBef>
                    <a:spcPts val="0"/>
                  </a:spcBef>
                  <a:spcAft>
                    <a:spcPts val="0"/>
                  </a:spcAft>
                  <a:defRPr/>
                </a:pPr>
                <a:endParaRPr lang="zh-CN" altLang="en-US" sz="1800" b="0" kern="0">
                  <a:solidFill>
                    <a:srgbClr val="99CC00"/>
                  </a:solidFill>
                  <a:latin typeface="Arial" pitchFamily="34" charset="0"/>
                  <a:ea typeface="楷体_GB2312" pitchFamily="49" charset="-122"/>
                  <a:cs typeface="+mn-cs"/>
                </a:endParaRPr>
              </a:p>
            </p:txBody>
          </p:sp>
        </p:grpSp>
        <p:sp>
          <p:nvSpPr>
            <p:cNvPr id="30" name="TextBox 28"/>
            <p:cNvSpPr txBox="1">
              <a:spLocks noChangeArrowheads="1"/>
            </p:cNvSpPr>
            <p:nvPr/>
          </p:nvSpPr>
          <p:spPr bwMode="auto">
            <a:xfrm rot="21540000">
              <a:off x="3617476" y="3965119"/>
              <a:ext cx="1354416" cy="582966"/>
            </a:xfrm>
            <a:prstGeom prst="rect">
              <a:avLst/>
            </a:prstGeom>
            <a:noFill/>
            <a:ln w="9525">
              <a:noFill/>
              <a:miter lim="800000"/>
              <a:headEnd/>
              <a:tailEnd/>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just">
                <a:defRPr/>
              </a:pPr>
              <a:r>
                <a:rPr kumimoji="1" lang="en-US" altLang="zh-CN" sz="2300" b="0" dirty="0" smtClean="0">
                  <a:solidFill>
                    <a:srgbClr val="8E0000"/>
                  </a:solidFill>
                  <a:latin typeface="Helvetica"/>
                  <a:ea typeface="楷体"/>
                  <a:cs typeface="华文新魏" charset="0"/>
                </a:rPr>
                <a:t>c. The key to solo travel is to open your mind, close your eyes and leap in! </a:t>
              </a:r>
              <a:endParaRPr kumimoji="1" lang="en-US" altLang="zh-CN" sz="2300" b="0" dirty="0">
                <a:solidFill>
                  <a:srgbClr val="8E0000"/>
                </a:solidFill>
                <a:latin typeface="Helvetica"/>
                <a:ea typeface="楷体"/>
                <a:cs typeface="华文新魏" charset="0"/>
              </a:endParaRPr>
            </a:p>
          </p:txBody>
        </p:sp>
      </p:grpSp>
      <p:grpSp>
        <p:nvGrpSpPr>
          <p:cNvPr id="33" name="Group 35"/>
          <p:cNvGrpSpPr>
            <a:grpSpLocks/>
          </p:cNvGrpSpPr>
          <p:nvPr/>
        </p:nvGrpSpPr>
        <p:grpSpPr bwMode="auto">
          <a:xfrm rot="872659">
            <a:off x="5119838" y="1521983"/>
            <a:ext cx="3916871" cy="2171902"/>
            <a:chOff x="3386795" y="3571819"/>
            <a:chExt cx="1761974" cy="1314597"/>
          </a:xfrm>
        </p:grpSpPr>
        <p:grpSp>
          <p:nvGrpSpPr>
            <p:cNvPr id="34" name="Group 21"/>
            <p:cNvGrpSpPr>
              <a:grpSpLocks/>
            </p:cNvGrpSpPr>
            <p:nvPr/>
          </p:nvGrpSpPr>
          <p:grpSpPr bwMode="auto">
            <a:xfrm rot="-396937">
              <a:off x="3386795" y="3571819"/>
              <a:ext cx="1761974" cy="1314597"/>
              <a:chOff x="782611" y="622817"/>
              <a:chExt cx="1761974" cy="1314597"/>
            </a:xfrm>
          </p:grpSpPr>
          <p:sp>
            <p:nvSpPr>
              <p:cNvPr id="36" name="Freeform 6"/>
              <p:cNvSpPr>
                <a:spLocks/>
              </p:cNvSpPr>
              <p:nvPr/>
            </p:nvSpPr>
            <p:spPr bwMode="auto">
              <a:xfrm rot="346487">
                <a:off x="804285" y="664548"/>
                <a:ext cx="1740300" cy="127285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01600">
                  <a:schemeClr val="accent3">
                    <a:satMod val="175000"/>
                    <a:alpha val="40000"/>
                  </a:schemeClr>
                </a:glow>
              </a:effectLst>
            </p:spPr>
            <p:txBody>
              <a:bodyPr/>
              <a:lstStyle/>
              <a:p>
                <a:pPr>
                  <a:defRPr/>
                </a:pPr>
                <a:r>
                  <a:rPr kumimoji="1" lang="en-US" altLang="zh-CN"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82611" y="622817"/>
                <a:ext cx="1741738"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a:defRPr/>
                </a:pPr>
                <a:endParaRPr lang="zh-CN" altLang="en-US" kern="0">
                  <a:solidFill>
                    <a:srgbClr val="99CC00"/>
                  </a:solidFill>
                  <a:latin typeface="Arial" pitchFamily="34" charset="0"/>
                  <a:ea typeface="楷体_GB2312" pitchFamily="49" charset="-122"/>
                </a:endParaRPr>
              </a:p>
            </p:txBody>
          </p:sp>
        </p:grpSp>
        <p:sp>
          <p:nvSpPr>
            <p:cNvPr id="35" name="TextBox 28"/>
            <p:cNvSpPr txBox="1">
              <a:spLocks noChangeArrowheads="1"/>
            </p:cNvSpPr>
            <p:nvPr/>
          </p:nvSpPr>
          <p:spPr bwMode="auto">
            <a:xfrm rot="21540000">
              <a:off x="3463059" y="3941194"/>
              <a:ext cx="1640685" cy="682517"/>
            </a:xfrm>
            <a:prstGeom prst="rect">
              <a:avLst/>
            </a:prstGeom>
            <a:noFill/>
            <a:ln w="9525">
              <a:noFill/>
              <a:miter lim="800000"/>
              <a:headEnd/>
              <a:tailEnd/>
            </a:ln>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just">
                <a:lnSpc>
                  <a:spcPct val="85000"/>
                </a:lnSpc>
                <a:defRPr/>
              </a:pPr>
              <a:r>
                <a:rPr kumimoji="1" lang="zh-CN" altLang="en-US" sz="2600" b="0" dirty="0" smtClean="0">
                  <a:latin typeface="华文行楷" pitchFamily="2" charset="-122"/>
                  <a:ea typeface="华文行楷" pitchFamily="2" charset="-122"/>
                  <a:cs typeface="华文新魏" charset="0"/>
                </a:rPr>
                <a:t>单独旅行的关键是敞开心扉，闭上眼睛，投入其中</a:t>
              </a:r>
              <a:r>
                <a:rPr kumimoji="1" lang="en-US" altLang="zh-CN" sz="2600" b="0" dirty="0" smtClean="0">
                  <a:latin typeface="华文行楷" pitchFamily="2" charset="-122"/>
                  <a:ea typeface="华文行楷" pitchFamily="2" charset="-122"/>
                  <a:cs typeface="华文新魏" charset="0"/>
                </a:rPr>
                <a:t>!</a:t>
              </a:r>
              <a:endParaRPr kumimoji="1" lang="zh-CN" altLang="en-US" sz="2600" b="0" dirty="0">
                <a:latin typeface="华文行楷" pitchFamily="2" charset="-122"/>
                <a:ea typeface="华文行楷" pitchFamily="2" charset="-122"/>
                <a:cs typeface="华文新魏" charset="0"/>
              </a:endParaRPr>
            </a:p>
          </p:txBody>
        </p:sp>
      </p:grpSp>
    </p:spTree>
    <p:extLst>
      <p:ext uri="{BB962C8B-B14F-4D97-AF65-F5344CB8AC3E}">
        <p14:creationId xmlns:p14="http://schemas.microsoft.com/office/powerpoint/2010/main" xmlns="" val="290396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70"/>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1000" fill="hold"/>
                                        <p:tgtEl>
                                          <p:spTgt spid="33"/>
                                        </p:tgtEl>
                                        <p:attrNameLst>
                                          <p:attrName>ppt_w</p:attrName>
                                        </p:attrNameLst>
                                      </p:cBhvr>
                                      <p:tavLst>
                                        <p:tav tm="0">
                                          <p:val>
                                            <p:strVal val="#ppt_w*0.70"/>
                                          </p:val>
                                        </p:tav>
                                        <p:tav tm="100000">
                                          <p:val>
                                            <p:strVal val="#ppt_w"/>
                                          </p:val>
                                        </p:tav>
                                      </p:tavLst>
                                    </p:anim>
                                    <p:anim calcmode="lin" valueType="num">
                                      <p:cBhvr>
                                        <p:cTn id="15" dur="1000" fill="hold"/>
                                        <p:tgtEl>
                                          <p:spTgt spid="33"/>
                                        </p:tgtEl>
                                        <p:attrNameLst>
                                          <p:attrName>ppt_h</p:attrName>
                                        </p:attrNameLst>
                                      </p:cBhvr>
                                      <p:tavLst>
                                        <p:tav tm="0">
                                          <p:val>
                                            <p:strVal val="#ppt_h"/>
                                          </p:val>
                                        </p:tav>
                                        <p:tav tm="100000">
                                          <p:val>
                                            <p:strVal val="#ppt_h"/>
                                          </p:val>
                                        </p:tav>
                                      </p:tavLst>
                                    </p:anim>
                                    <p:animEffect transition="in" filter="fade">
                                      <p:cBhvr>
                                        <p:cTn id="16"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5"/>
          <p:cNvGrpSpPr>
            <a:grpSpLocks/>
          </p:cNvGrpSpPr>
          <p:nvPr/>
        </p:nvGrpSpPr>
        <p:grpSpPr bwMode="auto">
          <a:xfrm rot="872659">
            <a:off x="5119838" y="1521983"/>
            <a:ext cx="3916871" cy="2171902"/>
            <a:chOff x="3386795" y="3571819"/>
            <a:chExt cx="1761974" cy="1314597"/>
          </a:xfrm>
        </p:grpSpPr>
        <p:grpSp>
          <p:nvGrpSpPr>
            <p:cNvPr id="6" name="Group 21"/>
            <p:cNvGrpSpPr>
              <a:grpSpLocks/>
            </p:cNvGrpSpPr>
            <p:nvPr/>
          </p:nvGrpSpPr>
          <p:grpSpPr bwMode="auto">
            <a:xfrm rot="-396937">
              <a:off x="3386795" y="3571819"/>
              <a:ext cx="1761974" cy="1314597"/>
              <a:chOff x="782611" y="622817"/>
              <a:chExt cx="1761974" cy="1314597"/>
            </a:xfrm>
          </p:grpSpPr>
          <p:sp>
            <p:nvSpPr>
              <p:cNvPr id="26" name="Freeform 6"/>
              <p:cNvSpPr>
                <a:spLocks/>
              </p:cNvSpPr>
              <p:nvPr/>
            </p:nvSpPr>
            <p:spPr bwMode="auto">
              <a:xfrm rot="346487">
                <a:off x="804285" y="664548"/>
                <a:ext cx="1740300" cy="127285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39700">
                  <a:schemeClr val="accent4">
                    <a:satMod val="175000"/>
                    <a:alpha val="40000"/>
                  </a:schemeClr>
                </a:glow>
              </a:effectLst>
            </p:spPr>
            <p:txBody>
              <a:bodyPr/>
              <a:lstStyle/>
              <a:p>
                <a:pPr>
                  <a:defRPr/>
                </a:pPr>
                <a:r>
                  <a:rPr kumimoji="1" lang="en-US" altLang="zh-CN" kern="0">
                    <a:solidFill>
                      <a:sysClr val="windowText" lastClr="000000"/>
                    </a:solidFill>
                    <a:latin typeface="Arial" pitchFamily="34" charset="0"/>
                    <a:ea typeface="PMingLiU" pitchFamily="18" charset="-120"/>
                  </a:rPr>
                  <a:t>  </a:t>
                </a:r>
              </a:p>
            </p:txBody>
          </p:sp>
          <p:sp>
            <p:nvSpPr>
              <p:cNvPr id="27" name="Freeform 6"/>
              <p:cNvSpPr>
                <a:spLocks/>
              </p:cNvSpPr>
              <p:nvPr/>
            </p:nvSpPr>
            <p:spPr bwMode="auto">
              <a:xfrm rot="485220">
                <a:off x="782611" y="622817"/>
                <a:ext cx="1741738"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a:effectLst>
                <a:glow rad="101600">
                  <a:schemeClr val="accent2">
                    <a:satMod val="175000"/>
                    <a:alpha val="40000"/>
                  </a:schemeClr>
                </a:glow>
              </a:effectLst>
            </p:spPr>
            <p:txBody>
              <a:bodyPr/>
              <a:lstStyle/>
              <a:p>
                <a:pPr>
                  <a:defRPr/>
                </a:pPr>
                <a:endParaRPr lang="zh-CN" altLang="en-US" kern="0">
                  <a:solidFill>
                    <a:srgbClr val="99CC00"/>
                  </a:solidFill>
                  <a:latin typeface="Arial" pitchFamily="34" charset="0"/>
                  <a:ea typeface="楷体_GB2312" pitchFamily="49" charset="-122"/>
                </a:endParaRPr>
              </a:p>
            </p:txBody>
          </p:sp>
        </p:grpSp>
        <p:sp>
          <p:nvSpPr>
            <p:cNvPr id="25" name="TextBox 28"/>
            <p:cNvSpPr txBox="1">
              <a:spLocks noChangeArrowheads="1"/>
            </p:cNvSpPr>
            <p:nvPr/>
          </p:nvSpPr>
          <p:spPr bwMode="auto">
            <a:xfrm rot="21540000">
              <a:off x="3463059" y="3735344"/>
              <a:ext cx="1640685" cy="1094217"/>
            </a:xfrm>
            <a:prstGeom prst="rect">
              <a:avLst/>
            </a:prstGeom>
            <a:noFill/>
            <a:ln w="9525">
              <a:noFill/>
              <a:miter lim="800000"/>
              <a:headEnd/>
              <a:tailEnd/>
            </a:ln>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just">
                <a:lnSpc>
                  <a:spcPct val="85000"/>
                </a:lnSpc>
                <a:defRPr/>
              </a:pPr>
              <a:r>
                <a:rPr kumimoji="1" lang="zh-CN" altLang="en-US" sz="2600" b="0" dirty="0" smtClean="0">
                  <a:latin typeface="华文行楷" pitchFamily="2" charset="-122"/>
                  <a:ea typeface="华文行楷" pitchFamily="2" charset="-122"/>
                  <a:cs typeface="华文新魏" charset="0"/>
                </a:rPr>
                <a:t>所有发生在你身上的事情都是一种经历，无论是好的，坏的，或是不好不坏的，将来总会对你有益。</a:t>
              </a:r>
              <a:endParaRPr kumimoji="1" lang="zh-CN" altLang="en-US" sz="2600" b="0" dirty="0">
                <a:latin typeface="华文行楷" pitchFamily="2" charset="-122"/>
                <a:ea typeface="华文行楷" pitchFamily="2" charset="-122"/>
                <a:cs typeface="华文新魏" charset="0"/>
              </a:endParaRPr>
            </a:p>
          </p:txBody>
        </p:sp>
      </p:grpSp>
      <p:pic>
        <p:nvPicPr>
          <p:cNvPr id="20" name="Picture 2" descr="H:\2015年修改\图片11.jpg"/>
          <p:cNvPicPr>
            <a:picLocks noChangeAspect="1" noChangeArrowheads="1"/>
          </p:cNvPicPr>
          <p:nvPr/>
        </p:nvPicPr>
        <p:blipFill>
          <a:blip r:embed="rId2"/>
          <a:srcRect/>
          <a:stretch>
            <a:fillRect/>
          </a:stretch>
        </p:blipFill>
        <p:spPr bwMode="auto">
          <a:xfrm>
            <a:off x="0" y="-24"/>
            <a:ext cx="7143750" cy="1225550"/>
          </a:xfrm>
          <a:prstGeom prst="rect">
            <a:avLst/>
          </a:prstGeom>
          <a:noFill/>
        </p:spPr>
      </p:pic>
      <p:grpSp>
        <p:nvGrpSpPr>
          <p:cNvPr id="22" name="Group 35"/>
          <p:cNvGrpSpPr>
            <a:grpSpLocks/>
          </p:cNvGrpSpPr>
          <p:nvPr/>
        </p:nvGrpSpPr>
        <p:grpSpPr bwMode="auto">
          <a:xfrm rot="20482355">
            <a:off x="456896" y="2657267"/>
            <a:ext cx="4909515" cy="3435213"/>
            <a:chOff x="3410971" y="3571466"/>
            <a:chExt cx="1742726" cy="1735121"/>
          </a:xfrm>
        </p:grpSpPr>
        <p:grpSp>
          <p:nvGrpSpPr>
            <p:cNvPr id="29" name="Group 21"/>
            <p:cNvGrpSpPr>
              <a:grpSpLocks/>
            </p:cNvGrpSpPr>
            <p:nvPr/>
          </p:nvGrpSpPr>
          <p:grpSpPr bwMode="auto">
            <a:xfrm rot="-396937">
              <a:off x="3410971" y="3571466"/>
              <a:ext cx="1742726" cy="1735121"/>
              <a:chOff x="782508" y="622743"/>
              <a:chExt cx="1742726" cy="1735121"/>
            </a:xfrm>
          </p:grpSpPr>
          <p:sp>
            <p:nvSpPr>
              <p:cNvPr id="31" name="Freeform 6"/>
              <p:cNvSpPr>
                <a:spLocks/>
              </p:cNvSpPr>
              <p:nvPr/>
            </p:nvSpPr>
            <p:spPr bwMode="auto">
              <a:xfrm rot="346487">
                <a:off x="784934" y="663478"/>
                <a:ext cx="1740300" cy="169438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b="0" kern="0">
                    <a:solidFill>
                      <a:sysClr val="windowText" lastClr="000000"/>
                    </a:solidFill>
                    <a:latin typeface="Arial" pitchFamily="34" charset="0"/>
                    <a:ea typeface="PMingLiU" pitchFamily="18" charset="-120"/>
                    <a:cs typeface="+mn-cs"/>
                  </a:rPr>
                  <a:t>  </a:t>
                </a:r>
              </a:p>
            </p:txBody>
          </p:sp>
          <p:sp>
            <p:nvSpPr>
              <p:cNvPr id="32" name="Freeform 6"/>
              <p:cNvSpPr>
                <a:spLocks/>
              </p:cNvSpPr>
              <p:nvPr/>
            </p:nvSpPr>
            <p:spPr bwMode="auto">
              <a:xfrm rot="485220">
                <a:off x="782508" y="622743"/>
                <a:ext cx="1741738"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3"/>
                <a:tile tx="0" ty="0" sx="100000" sy="100000" flip="none" algn="tl"/>
              </a:blipFill>
              <a:ln w="9525">
                <a:noFill/>
                <a:round/>
                <a:headEnd/>
                <a:tailEnd/>
              </a:ln>
            </p:spPr>
            <p:txBody>
              <a:bodyPr/>
              <a:lstStyle/>
              <a:p>
                <a:pPr fontAlgn="auto">
                  <a:spcBef>
                    <a:spcPts val="0"/>
                  </a:spcBef>
                  <a:spcAft>
                    <a:spcPts val="0"/>
                  </a:spcAft>
                  <a:defRPr/>
                </a:pPr>
                <a:endParaRPr lang="zh-CN" altLang="en-US" sz="1800" b="0" kern="0">
                  <a:solidFill>
                    <a:srgbClr val="99CC00"/>
                  </a:solidFill>
                  <a:latin typeface="Arial" pitchFamily="34" charset="0"/>
                  <a:ea typeface="楷体_GB2312" pitchFamily="49" charset="-122"/>
                  <a:cs typeface="+mn-cs"/>
                </a:endParaRPr>
              </a:p>
            </p:txBody>
          </p:sp>
        </p:grpSp>
        <p:sp>
          <p:nvSpPr>
            <p:cNvPr id="30" name="TextBox 28"/>
            <p:cNvSpPr txBox="1">
              <a:spLocks noChangeArrowheads="1"/>
            </p:cNvSpPr>
            <p:nvPr/>
          </p:nvSpPr>
          <p:spPr bwMode="auto">
            <a:xfrm rot="21540000">
              <a:off x="3579467" y="3822541"/>
              <a:ext cx="1386088" cy="839470"/>
            </a:xfrm>
            <a:prstGeom prst="rect">
              <a:avLst/>
            </a:prstGeom>
            <a:noFill/>
            <a:ln w="9525">
              <a:noFill/>
              <a:miter lim="800000"/>
              <a:headEnd/>
              <a:tailEnd/>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just">
                <a:lnSpc>
                  <a:spcPct val="85000"/>
                </a:lnSpc>
                <a:defRPr/>
              </a:pPr>
              <a:r>
                <a:rPr kumimoji="1" lang="en-US" altLang="zh-CN" sz="2400" b="0" dirty="0" smtClean="0">
                  <a:solidFill>
                    <a:srgbClr val="8E0000"/>
                  </a:solidFill>
                  <a:latin typeface="Helvetica"/>
                  <a:ea typeface="楷体"/>
                  <a:cs typeface="华文新魏" charset="0"/>
                </a:rPr>
                <a:t>d. Everything that happens to you is an experience, and good, bad or neutral, they will all benefit you in some way. </a:t>
              </a:r>
              <a:endParaRPr kumimoji="1" lang="en-US" altLang="zh-CN" sz="2400" b="0" dirty="0">
                <a:solidFill>
                  <a:srgbClr val="8E0000"/>
                </a:solidFill>
                <a:latin typeface="Helvetica"/>
                <a:ea typeface="楷体"/>
                <a:cs typeface="华文新魏" charset="0"/>
              </a:endParaRPr>
            </a:p>
          </p:txBody>
        </p:sp>
      </p:grpSp>
    </p:spTree>
    <p:extLst>
      <p:ext uri="{BB962C8B-B14F-4D97-AF65-F5344CB8AC3E}">
        <p14:creationId xmlns:p14="http://schemas.microsoft.com/office/powerpoint/2010/main" xmlns="" val="60579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70"/>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p:cNvGrpSpPr>
            <a:grpSpLocks/>
          </p:cNvGrpSpPr>
          <p:nvPr/>
        </p:nvGrpSpPr>
        <p:grpSpPr bwMode="auto">
          <a:xfrm rot="872659">
            <a:off x="5119838" y="1521983"/>
            <a:ext cx="3916871" cy="2171902"/>
            <a:chOff x="3386795" y="3571819"/>
            <a:chExt cx="1761974" cy="1314597"/>
          </a:xfrm>
        </p:grpSpPr>
        <p:grpSp>
          <p:nvGrpSpPr>
            <p:cNvPr id="3" name="Group 21"/>
            <p:cNvGrpSpPr>
              <a:grpSpLocks/>
            </p:cNvGrpSpPr>
            <p:nvPr/>
          </p:nvGrpSpPr>
          <p:grpSpPr bwMode="auto">
            <a:xfrm rot="-396937">
              <a:off x="3386795" y="3571819"/>
              <a:ext cx="1761974" cy="1314597"/>
              <a:chOff x="782611" y="622817"/>
              <a:chExt cx="1761974" cy="1314597"/>
            </a:xfrm>
          </p:grpSpPr>
          <p:sp>
            <p:nvSpPr>
              <p:cNvPr id="26" name="Freeform 6"/>
              <p:cNvSpPr>
                <a:spLocks/>
              </p:cNvSpPr>
              <p:nvPr/>
            </p:nvSpPr>
            <p:spPr bwMode="auto">
              <a:xfrm rot="346487">
                <a:off x="804285" y="664548"/>
                <a:ext cx="1740300" cy="127285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chemeClr val="accent4">
                    <a:lumMod val="75000"/>
                  </a:schemeClr>
                </a:solidFill>
                <a:round/>
                <a:headEnd/>
                <a:tailEnd/>
              </a:ln>
              <a:effectLst>
                <a:glow rad="139700">
                  <a:schemeClr val="accent4">
                    <a:satMod val="175000"/>
                    <a:alpha val="40000"/>
                  </a:schemeClr>
                </a:glow>
              </a:effectLst>
            </p:spPr>
            <p:txBody>
              <a:bodyPr/>
              <a:lstStyle/>
              <a:p>
                <a:pPr>
                  <a:defRPr/>
                </a:pPr>
                <a:r>
                  <a:rPr kumimoji="1" lang="en-US" altLang="zh-CN" kern="0">
                    <a:solidFill>
                      <a:sysClr val="windowText" lastClr="000000"/>
                    </a:solidFill>
                    <a:latin typeface="Arial" pitchFamily="34" charset="0"/>
                    <a:ea typeface="PMingLiU" pitchFamily="18" charset="-120"/>
                  </a:rPr>
                  <a:t>  </a:t>
                </a:r>
              </a:p>
            </p:txBody>
          </p:sp>
          <p:sp>
            <p:nvSpPr>
              <p:cNvPr id="27" name="Freeform 6"/>
              <p:cNvSpPr>
                <a:spLocks/>
              </p:cNvSpPr>
              <p:nvPr/>
            </p:nvSpPr>
            <p:spPr bwMode="auto">
              <a:xfrm rot="485220">
                <a:off x="782611" y="622817"/>
                <a:ext cx="1741738"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a:effectLst>
                <a:glow rad="101600">
                  <a:schemeClr val="accent2">
                    <a:satMod val="175000"/>
                    <a:alpha val="40000"/>
                  </a:schemeClr>
                </a:glow>
              </a:effectLst>
            </p:spPr>
            <p:txBody>
              <a:bodyPr/>
              <a:lstStyle/>
              <a:p>
                <a:pPr>
                  <a:defRPr/>
                </a:pPr>
                <a:endParaRPr lang="zh-CN" altLang="en-US" kern="0">
                  <a:solidFill>
                    <a:srgbClr val="99CC00"/>
                  </a:solidFill>
                  <a:latin typeface="Arial" pitchFamily="34" charset="0"/>
                  <a:ea typeface="楷体_GB2312" pitchFamily="49" charset="-122"/>
                </a:endParaRPr>
              </a:p>
            </p:txBody>
          </p:sp>
        </p:grpSp>
        <p:sp>
          <p:nvSpPr>
            <p:cNvPr id="25" name="TextBox 28"/>
            <p:cNvSpPr txBox="1">
              <a:spLocks noChangeArrowheads="1"/>
            </p:cNvSpPr>
            <p:nvPr/>
          </p:nvSpPr>
          <p:spPr bwMode="auto">
            <a:xfrm rot="21540000">
              <a:off x="3463059" y="3941194"/>
              <a:ext cx="1640685" cy="682517"/>
            </a:xfrm>
            <a:prstGeom prst="rect">
              <a:avLst/>
            </a:prstGeom>
            <a:noFill/>
            <a:ln w="9525">
              <a:noFill/>
              <a:miter lim="800000"/>
              <a:headEnd/>
              <a:tailEnd/>
            </a:ln>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just">
                <a:lnSpc>
                  <a:spcPct val="85000"/>
                </a:lnSpc>
                <a:defRPr/>
              </a:pPr>
              <a:r>
                <a:rPr kumimoji="1" lang="zh-CN" altLang="en-US" sz="2600" b="0" dirty="0" smtClean="0">
                  <a:latin typeface="华文行楷" pitchFamily="2" charset="-122"/>
                  <a:ea typeface="华文行楷" pitchFamily="2" charset="-122"/>
                  <a:cs typeface="华文新魏" charset="0"/>
                </a:rPr>
                <a:t>永远不要因为缺少同伴而不去做你真正想做的事情。</a:t>
              </a:r>
              <a:endParaRPr kumimoji="1" lang="zh-CN" altLang="en-US" sz="2600" b="0" dirty="0">
                <a:latin typeface="华文行楷" pitchFamily="2" charset="-122"/>
                <a:ea typeface="华文行楷" pitchFamily="2" charset="-122"/>
                <a:cs typeface="华文新魏" charset="0"/>
              </a:endParaRPr>
            </a:p>
          </p:txBody>
        </p:sp>
      </p:grpSp>
      <p:pic>
        <p:nvPicPr>
          <p:cNvPr id="20" name="Picture 2" descr="H:\2015年修改\图片11.jpg"/>
          <p:cNvPicPr>
            <a:picLocks noChangeAspect="1" noChangeArrowheads="1"/>
          </p:cNvPicPr>
          <p:nvPr/>
        </p:nvPicPr>
        <p:blipFill>
          <a:blip r:embed="rId2"/>
          <a:srcRect/>
          <a:stretch>
            <a:fillRect/>
          </a:stretch>
        </p:blipFill>
        <p:spPr bwMode="auto">
          <a:xfrm>
            <a:off x="0" y="-24"/>
            <a:ext cx="7143750" cy="1225550"/>
          </a:xfrm>
          <a:prstGeom prst="rect">
            <a:avLst/>
          </a:prstGeom>
          <a:noFill/>
        </p:spPr>
      </p:pic>
      <p:pic>
        <p:nvPicPr>
          <p:cNvPr id="21" name="Picture 4">
            <a:hlinkClick r:id="rId3" action="ppaction://hlinksldjump"/>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4" name="Group 35"/>
          <p:cNvGrpSpPr>
            <a:grpSpLocks/>
          </p:cNvGrpSpPr>
          <p:nvPr/>
        </p:nvGrpSpPr>
        <p:grpSpPr bwMode="auto">
          <a:xfrm rot="20482355">
            <a:off x="456896" y="2657267"/>
            <a:ext cx="4909515" cy="3435213"/>
            <a:chOff x="3410971" y="3571466"/>
            <a:chExt cx="1742726" cy="1735121"/>
          </a:xfrm>
        </p:grpSpPr>
        <p:grpSp>
          <p:nvGrpSpPr>
            <p:cNvPr id="5" name="Group 21"/>
            <p:cNvGrpSpPr>
              <a:grpSpLocks/>
            </p:cNvGrpSpPr>
            <p:nvPr/>
          </p:nvGrpSpPr>
          <p:grpSpPr bwMode="auto">
            <a:xfrm rot="-396937">
              <a:off x="3410971" y="3571466"/>
              <a:ext cx="1742726" cy="1735121"/>
              <a:chOff x="782508" y="622743"/>
              <a:chExt cx="1742726" cy="1735121"/>
            </a:xfrm>
          </p:grpSpPr>
          <p:sp>
            <p:nvSpPr>
              <p:cNvPr id="31" name="Freeform 6"/>
              <p:cNvSpPr>
                <a:spLocks/>
              </p:cNvSpPr>
              <p:nvPr/>
            </p:nvSpPr>
            <p:spPr bwMode="auto">
              <a:xfrm rot="346487">
                <a:off x="784934" y="663478"/>
                <a:ext cx="1740300" cy="169438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b="0" kern="0">
                    <a:solidFill>
                      <a:sysClr val="windowText" lastClr="000000"/>
                    </a:solidFill>
                    <a:latin typeface="Arial" pitchFamily="34" charset="0"/>
                    <a:ea typeface="PMingLiU" pitchFamily="18" charset="-120"/>
                    <a:cs typeface="+mn-cs"/>
                  </a:rPr>
                  <a:t>  </a:t>
                </a:r>
              </a:p>
            </p:txBody>
          </p:sp>
          <p:sp>
            <p:nvSpPr>
              <p:cNvPr id="32" name="Freeform 6"/>
              <p:cNvSpPr>
                <a:spLocks/>
              </p:cNvSpPr>
              <p:nvPr/>
            </p:nvSpPr>
            <p:spPr bwMode="auto">
              <a:xfrm rot="485220">
                <a:off x="782508" y="622743"/>
                <a:ext cx="1741738"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a:tile tx="0" ty="0" sx="100000" sy="100000" flip="none" algn="tl"/>
              </a:blipFill>
              <a:ln w="9525">
                <a:noFill/>
                <a:round/>
                <a:headEnd/>
                <a:tailEnd/>
              </a:ln>
            </p:spPr>
            <p:txBody>
              <a:bodyPr/>
              <a:lstStyle/>
              <a:p>
                <a:pPr fontAlgn="auto">
                  <a:spcBef>
                    <a:spcPts val="0"/>
                  </a:spcBef>
                  <a:spcAft>
                    <a:spcPts val="0"/>
                  </a:spcAft>
                  <a:defRPr/>
                </a:pPr>
                <a:endParaRPr lang="zh-CN" altLang="en-US" sz="1800" b="0" kern="0">
                  <a:solidFill>
                    <a:srgbClr val="99CC00"/>
                  </a:solidFill>
                  <a:latin typeface="Arial" pitchFamily="34" charset="0"/>
                  <a:ea typeface="楷体_GB2312" pitchFamily="49" charset="-122"/>
                  <a:cs typeface="+mn-cs"/>
                </a:endParaRPr>
              </a:p>
            </p:txBody>
          </p:sp>
        </p:grpSp>
        <p:sp>
          <p:nvSpPr>
            <p:cNvPr id="30" name="TextBox 28"/>
            <p:cNvSpPr txBox="1">
              <a:spLocks noChangeArrowheads="1"/>
            </p:cNvSpPr>
            <p:nvPr/>
          </p:nvSpPr>
          <p:spPr bwMode="auto">
            <a:xfrm rot="21540000">
              <a:off x="3490740" y="3917436"/>
              <a:ext cx="1504314" cy="680904"/>
            </a:xfrm>
            <a:prstGeom prst="rect">
              <a:avLst/>
            </a:prstGeom>
            <a:noFill/>
            <a:ln w="9525">
              <a:noFill/>
              <a:miter lim="800000"/>
              <a:headEnd/>
              <a:tailEnd/>
            </a:ln>
            <a:effectLst>
              <a:glow rad="101600">
                <a:schemeClr val="accent6">
                  <a:satMod val="175000"/>
                  <a:alpha val="40000"/>
                </a:schemeClr>
              </a:glow>
            </a:effectLst>
          </p:spPr>
          <p:txBody>
            <a:bodyPr wrap="square">
              <a:spAutoFit/>
            </a:bodyPr>
            <a:lstStyle>
              <a:lvl1pPr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just">
                <a:lnSpc>
                  <a:spcPct val="85000"/>
                </a:lnSpc>
                <a:defRPr/>
              </a:pPr>
              <a:r>
                <a:rPr kumimoji="1" lang="en-US" altLang="zh-CN" sz="2400" b="0" dirty="0" smtClean="0">
                  <a:solidFill>
                    <a:srgbClr val="8E0000"/>
                  </a:solidFill>
                  <a:latin typeface="Helvetica"/>
                  <a:ea typeface="楷体"/>
                  <a:cs typeface="华文新魏" charset="0"/>
                </a:rPr>
                <a:t>e. Don’t ever let a lack of companionship constrain you from doing what you really want to do.</a:t>
              </a:r>
              <a:endParaRPr kumimoji="1" lang="en-US" altLang="zh-CN" sz="2400" b="0" dirty="0">
                <a:solidFill>
                  <a:srgbClr val="8E0000"/>
                </a:solidFill>
                <a:latin typeface="Helvetica"/>
                <a:ea typeface="楷体"/>
                <a:cs typeface="华文新魏" charset="0"/>
              </a:endParaRPr>
            </a:p>
          </p:txBody>
        </p:sp>
      </p:grpSp>
    </p:spTree>
    <p:extLst>
      <p:ext uri="{BB962C8B-B14F-4D97-AF65-F5344CB8AC3E}">
        <p14:creationId xmlns:p14="http://schemas.microsoft.com/office/powerpoint/2010/main" xmlns="" val="60579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71538" y="2899341"/>
            <a:ext cx="7000924" cy="2529923"/>
          </a:xfrm>
          <a:prstGeom prst="rect">
            <a:avLst/>
          </a:prstGeom>
          <a:noFill/>
        </p:spPr>
        <p:txBody>
          <a:bodyPr vert="horz" wrap="square" rtlCol="0">
            <a:spAutoFit/>
          </a:bodyPr>
          <a:lstStyle/>
          <a:p>
            <a:pPr algn="just">
              <a:lnSpc>
                <a:spcPct val="110000"/>
              </a:lnSpc>
              <a:spcAft>
                <a:spcPts val="1200"/>
              </a:spcAft>
              <a:buClr>
                <a:srgbClr val="0E9D80"/>
              </a:buClr>
            </a:pPr>
            <a:r>
              <a:rPr lang="en-US" altLang="zh-CN" sz="2400" dirty="0" smtClean="0">
                <a:latin typeface="Helvetica" pitchFamily="34" charset="0"/>
              </a:rPr>
              <a:t>The young Chinese man cycled alone around Europe, with just a bike and a </a:t>
            </a:r>
            <a:r>
              <a:rPr lang="en-US" altLang="zh-CN" sz="2400" dirty="0" err="1" smtClean="0">
                <a:latin typeface="Helvetica" pitchFamily="34" charset="0"/>
              </a:rPr>
              <a:t>frisbee</a:t>
            </a:r>
            <a:r>
              <a:rPr lang="en-US" altLang="zh-CN" sz="2400" dirty="0" smtClean="0">
                <a:latin typeface="Helvetica" pitchFamily="34" charset="0"/>
              </a:rPr>
              <a:t> equipped. He took the paths from mountains to forests, from rugged roads to creeks. The journey was often strenuous with a new challenge waiting at every turn.</a:t>
            </a:r>
          </a:p>
        </p:txBody>
      </p:sp>
      <p:pic>
        <p:nvPicPr>
          <p:cNvPr id="14" name="Picture 2" descr="H:\2015年修改\图片1.jpg"/>
          <p:cNvPicPr>
            <a:picLocks noChangeAspect="1" noChangeArrowheads="1"/>
          </p:cNvPicPr>
          <p:nvPr/>
        </p:nvPicPr>
        <p:blipFill>
          <a:blip r:embed="rId3"/>
          <a:srcRect l="776"/>
          <a:stretch>
            <a:fillRect/>
          </a:stretch>
        </p:blipFill>
        <p:spPr bwMode="auto">
          <a:xfrm>
            <a:off x="0" y="0"/>
            <a:ext cx="9135137" cy="1212850"/>
          </a:xfrm>
          <a:prstGeom prst="rect">
            <a:avLst/>
          </a:prstGeom>
          <a:noFill/>
        </p:spPr>
      </p:pic>
      <p:grpSp>
        <p:nvGrpSpPr>
          <p:cNvPr id="24" name="组合 23"/>
          <p:cNvGrpSpPr/>
          <p:nvPr/>
        </p:nvGrpSpPr>
        <p:grpSpPr>
          <a:xfrm>
            <a:off x="357158" y="1507797"/>
            <a:ext cx="8001056" cy="4278657"/>
            <a:chOff x="357158" y="1507797"/>
            <a:chExt cx="8001056" cy="4278657"/>
          </a:xfrm>
        </p:grpSpPr>
        <p:sp>
          <p:nvSpPr>
            <p:cNvPr id="9" name="TextBox 8"/>
            <p:cNvSpPr txBox="1"/>
            <p:nvPr/>
          </p:nvSpPr>
          <p:spPr>
            <a:xfrm>
              <a:off x="714348" y="1507797"/>
              <a:ext cx="7215238" cy="492443"/>
            </a:xfrm>
            <a:prstGeom prst="rect">
              <a:avLst/>
            </a:prstGeom>
            <a:noFill/>
          </p:spPr>
          <p:txBody>
            <a:bodyPr wrap="square" rtlCol="0">
              <a:spAutoFit/>
            </a:bodyPr>
            <a:lstStyle/>
            <a:p>
              <a:pPr marL="514350" indent="-514350" eaLnBrk="0" hangingPunct="0"/>
              <a:r>
                <a:rPr lang="en-US" altLang="zh-CN" sz="2600" dirty="0" smtClean="0">
                  <a:latin typeface="Helvetica" pitchFamily="34" charset="0"/>
                  <a:ea typeface="Cambria Math" pitchFamily="-112" charset="0"/>
                  <a:cs typeface="Arial" pitchFamily="-112" charset="0"/>
                </a:rPr>
                <a:t>2. What did the young Chinese man do?</a:t>
              </a:r>
            </a:p>
          </p:txBody>
        </p:sp>
        <p:grpSp>
          <p:nvGrpSpPr>
            <p:cNvPr id="17" name="组合 16"/>
            <p:cNvGrpSpPr/>
            <p:nvPr/>
          </p:nvGrpSpPr>
          <p:grpSpPr>
            <a:xfrm>
              <a:off x="357158" y="1917796"/>
              <a:ext cx="8001056" cy="3868658"/>
              <a:chOff x="357158" y="1917796"/>
              <a:chExt cx="8001056" cy="3868658"/>
            </a:xfrm>
          </p:grpSpPr>
          <p:sp>
            <p:nvSpPr>
              <p:cNvPr id="20" name="圆角矩形 19"/>
              <p:cNvSpPr/>
              <p:nvPr/>
            </p:nvSpPr>
            <p:spPr>
              <a:xfrm>
                <a:off x="785786" y="2460430"/>
                <a:ext cx="7572428" cy="3326024"/>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7"/>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xmlns="">
                      <a14:imgLayer r:embed="rId5">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357158" y="1917796"/>
                <a:ext cx="1266701" cy="11540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a:hlinkClick r:id="rId6" action="ppaction://hlinksldjump"/>
              </p:cNvPr>
              <p:cNvSpPr txBox="1"/>
              <p:nvPr/>
            </p:nvSpPr>
            <p:spPr>
              <a:xfrm>
                <a:off x="550925" y="2283733"/>
                <a:ext cx="877803" cy="430887"/>
              </a:xfrm>
              <a:prstGeom prst="rect">
                <a:avLst/>
              </a:prstGeom>
              <a:noFill/>
            </p:spPr>
            <p:txBody>
              <a:bodyPr wrap="square" rtlCol="0">
                <a:spAutoFit/>
              </a:bodyPr>
              <a:lstStyle/>
              <a:p>
                <a:r>
                  <a:rPr lang="en-US" altLang="zh-CN" sz="22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200" b="1" dirty="0">
                  <a:solidFill>
                    <a:srgbClr val="FF6600"/>
                  </a:solidFill>
                  <a:effectLst>
                    <a:outerShdw blurRad="38100" dist="38100" dir="2700000" algn="tl">
                      <a:srgbClr val="000000">
                        <a:alpha val="43137"/>
                      </a:srgbClr>
                    </a:outerShdw>
                  </a:effectLst>
                  <a:latin typeface="Tempus Sans ITC" pitchFamily="82" charset="0"/>
                </a:endParaRPr>
              </a:p>
            </p:txBody>
          </p:sp>
        </p:grpSp>
      </p:grpSp>
      <p:pic>
        <p:nvPicPr>
          <p:cNvPr id="23" name="Picture 4">
            <a:hlinkClick r:id="rId7" action="ppaction://hlinksldjump"/>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457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81967" y="1620669"/>
            <a:ext cx="8019123" cy="4022909"/>
            <a:chOff x="481967" y="1620669"/>
            <a:chExt cx="8019123" cy="4022909"/>
          </a:xfrm>
        </p:grpSpPr>
        <p:sp>
          <p:nvSpPr>
            <p:cNvPr id="15" name="Text Box 18"/>
            <p:cNvSpPr txBox="1">
              <a:spLocks noChangeArrowheads="1"/>
            </p:cNvSpPr>
            <p:nvPr/>
          </p:nvSpPr>
          <p:spPr bwMode="auto">
            <a:xfrm>
              <a:off x="481967" y="1620669"/>
              <a:ext cx="8019123"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63538" indent="-363538" eaLnBrk="1" hangingPunct="1"/>
              <a:r>
                <a:rPr lang="en-US" altLang="zh-CN" sz="2600" b="0" dirty="0" smtClean="0">
                  <a:solidFill>
                    <a:schemeClr val="tx1"/>
                  </a:solidFill>
                  <a:latin typeface="Helvetica" pitchFamily="34" charset="0"/>
                  <a:ea typeface="Cambria Math" pitchFamily="-112" charset="0"/>
                  <a:cs typeface="Helvetica Neue Black Condensed"/>
                </a:rPr>
                <a:t>1.</a:t>
              </a:r>
              <a:r>
                <a:rPr lang="en-US" altLang="zh-CN" sz="2600" b="0" dirty="0" smtClean="0">
                  <a:solidFill>
                    <a:srgbClr val="0E9D80"/>
                  </a:solidFill>
                  <a:latin typeface="Helvetica" pitchFamily="34" charset="0"/>
                  <a:ea typeface="Cambria Math" pitchFamily="-112" charset="0"/>
                  <a:cs typeface="Helvetica Neue Black Condensed"/>
                </a:rPr>
                <a:t> </a:t>
              </a:r>
              <a:r>
                <a:rPr lang="en-US" altLang="zh-CN" sz="2600" b="0" dirty="0" smtClean="0">
                  <a:solidFill>
                    <a:schemeClr val="tx1"/>
                  </a:solidFill>
                  <a:latin typeface="Helvetica" pitchFamily="34" charset="0"/>
                </a:rPr>
                <a:t>What are pros and cons of traveling solo and traveling with company?</a:t>
              </a:r>
              <a:endParaRPr lang="en-US" altLang="zh-CN" sz="2600" b="0" dirty="0">
                <a:solidFill>
                  <a:schemeClr val="tx1"/>
                </a:solidFill>
                <a:latin typeface="Helvetica" pitchFamily="34" charset="0"/>
              </a:endParaRPr>
            </a:p>
            <a:p>
              <a:pPr algn="just" eaLnBrk="1" hangingPunct="1"/>
              <a:endParaRPr lang="en-US" altLang="zh-CN" sz="2600" dirty="0">
                <a:solidFill>
                  <a:srgbClr val="1C1C1C"/>
                </a:solidFill>
                <a:latin typeface="Helvetica" pitchFamily="34" charset="0"/>
              </a:endParaRPr>
            </a:p>
          </p:txBody>
        </p:sp>
        <p:sp>
          <p:nvSpPr>
            <p:cNvPr id="16" name="Text Box 18"/>
            <p:cNvSpPr txBox="1">
              <a:spLocks noChangeArrowheads="1"/>
            </p:cNvSpPr>
            <p:nvPr/>
          </p:nvSpPr>
          <p:spPr bwMode="auto">
            <a:xfrm>
              <a:off x="481967" y="3071810"/>
              <a:ext cx="8019123"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eaLnBrk="1" hangingPunct="1"/>
              <a:r>
                <a:rPr lang="en-US" altLang="zh-CN" sz="2600" b="0" dirty="0" smtClean="0">
                  <a:solidFill>
                    <a:schemeClr val="tx1"/>
                  </a:solidFill>
                  <a:latin typeface="Helvetica" pitchFamily="34" charset="0"/>
                  <a:ea typeface="Cambria Math" pitchFamily="-112" charset="0"/>
                  <a:cs typeface="Helvetica Neue Black Condensed"/>
                </a:rPr>
                <a:t>2.</a:t>
              </a:r>
              <a:r>
                <a:rPr lang="en-US" altLang="zh-CN" sz="2600" b="0" dirty="0" smtClean="0">
                  <a:solidFill>
                    <a:srgbClr val="0E9D80"/>
                  </a:solidFill>
                  <a:latin typeface="Helvetica" pitchFamily="34" charset="0"/>
                  <a:ea typeface="Cambria Math" pitchFamily="-112" charset="0"/>
                  <a:cs typeface="Helvetica Neue Black Condensed"/>
                </a:rPr>
                <a:t> </a:t>
              </a:r>
              <a:r>
                <a:rPr lang="en-US" altLang="zh-CN" sz="2600" b="0" dirty="0" smtClean="0">
                  <a:solidFill>
                    <a:schemeClr val="tx1"/>
                  </a:solidFill>
                  <a:latin typeface="Helvetica" pitchFamily="34" charset="0"/>
                </a:rPr>
                <a:t>What are the differences in the choice of traveling </a:t>
              </a:r>
            </a:p>
            <a:p>
              <a:pPr eaLnBrk="1" hangingPunct="1"/>
              <a:r>
                <a:rPr lang="en-US" altLang="zh-CN" sz="2600" b="0" dirty="0" smtClean="0">
                  <a:solidFill>
                    <a:schemeClr val="tx1"/>
                  </a:solidFill>
                  <a:latin typeface="Helvetica" pitchFamily="34" charset="0"/>
                </a:rPr>
                <a:t>    solo between Chinese or Americans? Why?</a:t>
              </a:r>
            </a:p>
          </p:txBody>
        </p:sp>
        <p:sp>
          <p:nvSpPr>
            <p:cNvPr id="17" name="Text Box 18"/>
            <p:cNvSpPr txBox="1">
              <a:spLocks noChangeArrowheads="1"/>
            </p:cNvSpPr>
            <p:nvPr/>
          </p:nvSpPr>
          <p:spPr bwMode="auto">
            <a:xfrm>
              <a:off x="481967" y="4751026"/>
              <a:ext cx="7917749"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46088" indent="-446088" algn="just" eaLnBrk="1" hangingPunct="1"/>
              <a:r>
                <a:rPr lang="en-US" altLang="zh-CN" sz="2600" b="0" dirty="0" smtClean="0">
                  <a:solidFill>
                    <a:schemeClr val="tx1"/>
                  </a:solidFill>
                  <a:latin typeface="Helvetica" pitchFamily="34" charset="0"/>
                  <a:ea typeface="Cambria Math" pitchFamily="-112" charset="0"/>
                </a:rPr>
                <a:t>3. </a:t>
              </a:r>
              <a:r>
                <a:rPr lang="en-US" altLang="zh-CN" sz="2600" b="0" dirty="0" smtClean="0">
                  <a:solidFill>
                    <a:schemeClr val="tx1"/>
                  </a:solidFill>
                  <a:latin typeface="Helvetica" pitchFamily="34" charset="0"/>
                </a:rPr>
                <a:t>Will you constrain yourself from doing what you </a:t>
              </a:r>
            </a:p>
            <a:p>
              <a:pPr marL="446088" indent="-446088" algn="just" eaLnBrk="1" hangingPunct="1"/>
              <a:r>
                <a:rPr lang="en-US" altLang="zh-CN" sz="2600" b="0" dirty="0" smtClean="0">
                  <a:solidFill>
                    <a:schemeClr val="tx1"/>
                  </a:solidFill>
                  <a:latin typeface="Helvetica" pitchFamily="34" charset="0"/>
                </a:rPr>
                <a:t>    really want to because of a lack of companionship?</a:t>
              </a:r>
            </a:p>
          </p:txBody>
        </p:sp>
      </p:grpSp>
      <p:grpSp>
        <p:nvGrpSpPr>
          <p:cNvPr id="23" name="组合 22"/>
          <p:cNvGrpSpPr/>
          <p:nvPr/>
        </p:nvGrpSpPr>
        <p:grpSpPr>
          <a:xfrm>
            <a:off x="7000892" y="2071678"/>
            <a:ext cx="1067915" cy="1008112"/>
            <a:chOff x="6858016" y="2077993"/>
            <a:chExt cx="1067915" cy="1008112"/>
          </a:xfrm>
        </p:grpSpPr>
        <p:pic>
          <p:nvPicPr>
            <p:cNvPr id="26" name="Picture 3">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58016" y="2077993"/>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 name="TextBox 26">
              <a:hlinkClick r:id="rId3" action="ppaction://hlinksldjump"/>
            </p:cNvPr>
            <p:cNvSpPr txBox="1"/>
            <p:nvPr/>
          </p:nvSpPr>
          <p:spPr>
            <a:xfrm>
              <a:off x="7096293" y="2446164"/>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grpSp>
      <p:grpSp>
        <p:nvGrpSpPr>
          <p:cNvPr id="32" name="组合 31"/>
          <p:cNvGrpSpPr/>
          <p:nvPr/>
        </p:nvGrpSpPr>
        <p:grpSpPr>
          <a:xfrm>
            <a:off x="7075985" y="3849648"/>
            <a:ext cx="1067915" cy="1008112"/>
            <a:chOff x="6929454" y="3778210"/>
            <a:chExt cx="1067915" cy="1008112"/>
          </a:xfrm>
        </p:grpSpPr>
        <p:pic>
          <p:nvPicPr>
            <p:cNvPr id="28" name="Picture 3">
              <a:hlinkClick r:id="rId5" action="ppaction://hlinksldjump"/>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929454" y="3778210"/>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9" name="TextBox 28">
              <a:hlinkClick r:id="rId5" action="ppaction://hlinksldjump"/>
            </p:cNvPr>
            <p:cNvSpPr txBox="1"/>
            <p:nvPr/>
          </p:nvSpPr>
          <p:spPr>
            <a:xfrm>
              <a:off x="7096293" y="4146381"/>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grpSp>
      <p:grpSp>
        <p:nvGrpSpPr>
          <p:cNvPr id="33" name="组合 32"/>
          <p:cNvGrpSpPr/>
          <p:nvPr/>
        </p:nvGrpSpPr>
        <p:grpSpPr>
          <a:xfrm>
            <a:off x="7147423" y="5635598"/>
            <a:ext cx="1067915" cy="1008112"/>
            <a:chOff x="6929454" y="5564160"/>
            <a:chExt cx="1067915" cy="1008112"/>
          </a:xfrm>
        </p:grpSpPr>
        <p:pic>
          <p:nvPicPr>
            <p:cNvPr id="30" name="Picture 3">
              <a:hlinkClick r:id="rId6" action="ppaction://hlinksldjump"/>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929454" y="5564160"/>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1" name="TextBox 30">
              <a:hlinkClick r:id="rId6" action="ppaction://hlinksldjump"/>
            </p:cNvPr>
            <p:cNvSpPr txBox="1"/>
            <p:nvPr/>
          </p:nvSpPr>
          <p:spPr>
            <a:xfrm>
              <a:off x="7096293" y="5932331"/>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12290" name="Picture 2" descr="H:\2015年修改\图片12.jpg"/>
          <p:cNvPicPr>
            <a:picLocks noChangeAspect="1" noChangeArrowheads="1"/>
          </p:cNvPicPr>
          <p:nvPr/>
        </p:nvPicPr>
        <p:blipFill>
          <a:blip r:embed="rId7"/>
          <a:srcRect/>
          <a:stretch>
            <a:fillRect/>
          </a:stretch>
        </p:blipFill>
        <p:spPr bwMode="auto">
          <a:xfrm>
            <a:off x="0" y="0"/>
            <a:ext cx="7143750" cy="1225550"/>
          </a:xfrm>
          <a:prstGeom prst="rect">
            <a:avLst/>
          </a:prstGeom>
          <a:noFill/>
        </p:spPr>
      </p:pic>
      <p:pic>
        <p:nvPicPr>
          <p:cNvPr id="22" name="Picture 4">
            <a:hlinkClick r:id="rId8" action="ppaction://hlinksldjump"/>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837452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0164" y="2714620"/>
            <a:ext cx="7530926" cy="3785652"/>
          </a:xfrm>
          <a:prstGeom prst="rect">
            <a:avLst/>
          </a:prstGeom>
          <a:noFill/>
        </p:spPr>
        <p:txBody>
          <a:bodyPr wrap="square" rtlCol="0">
            <a:spAutoFit/>
          </a:bodyPr>
          <a:lstStyle/>
          <a:p>
            <a:pPr algn="ctr"/>
            <a:r>
              <a:rPr lang="en-US" sz="2400" b="1" dirty="0" smtClean="0">
                <a:latin typeface="Helvetica" pitchFamily="2" charset="0"/>
              </a:rPr>
              <a:t>Traveling Solo</a:t>
            </a:r>
            <a:endParaRPr lang="en-US" sz="2400" dirty="0" smtClean="0">
              <a:latin typeface="Helvetica" pitchFamily="2" charset="0"/>
            </a:endParaRPr>
          </a:p>
          <a:p>
            <a:r>
              <a:rPr lang="en-US" sz="2400" b="1" dirty="0" smtClean="0">
                <a:latin typeface="Helvetica" pitchFamily="2" charset="0"/>
              </a:rPr>
              <a:t>      Pros:</a:t>
            </a:r>
            <a:endParaRPr lang="en-US" sz="2400" dirty="0" smtClean="0">
              <a:latin typeface="Helvetica" pitchFamily="2" charset="0"/>
            </a:endParaRPr>
          </a:p>
          <a:p>
            <a:pPr marL="457200" indent="-457200">
              <a:buSzPct val="60000"/>
              <a:buFont typeface="Wingdings" pitchFamily="2" charset="2"/>
              <a:buChar char="l"/>
            </a:pPr>
            <a:r>
              <a:rPr lang="en-US" sz="2400" dirty="0" smtClean="0">
                <a:latin typeface="Helvetica" pitchFamily="2" charset="0"/>
              </a:rPr>
              <a:t>Personal growth- time for reflection, discovering your personality and needs;</a:t>
            </a:r>
          </a:p>
          <a:p>
            <a:pPr marL="457200" indent="-457200">
              <a:buSzPct val="60000"/>
              <a:buFont typeface="Wingdings" pitchFamily="2" charset="2"/>
              <a:buChar char="l"/>
            </a:pPr>
            <a:r>
              <a:rPr lang="en-US" sz="2400" dirty="0" smtClean="0">
                <a:latin typeface="Helvetica" pitchFamily="2" charset="0"/>
              </a:rPr>
              <a:t>Learning new skills (time management, decision making);</a:t>
            </a:r>
          </a:p>
          <a:p>
            <a:pPr marL="457200" indent="-457200">
              <a:buSzPct val="60000"/>
              <a:buFont typeface="Wingdings" pitchFamily="2" charset="2"/>
              <a:buChar char="l"/>
            </a:pPr>
            <a:r>
              <a:rPr lang="en-US" sz="2400" dirty="0" smtClean="0">
                <a:latin typeface="Helvetica" pitchFamily="2" charset="0"/>
              </a:rPr>
              <a:t>Gaining independence and self-confidence;</a:t>
            </a:r>
          </a:p>
          <a:p>
            <a:pPr marL="457200" indent="-457200">
              <a:buSzPct val="60000"/>
              <a:buFont typeface="Wingdings" pitchFamily="2" charset="2"/>
              <a:buChar char="l"/>
            </a:pPr>
            <a:r>
              <a:rPr lang="en-US" sz="2400" dirty="0" smtClean="0">
                <a:latin typeface="Helvetica" pitchFamily="2" charset="0"/>
              </a:rPr>
              <a:t>More interactions with locals and foreigners;</a:t>
            </a:r>
          </a:p>
          <a:p>
            <a:pPr marL="457200" indent="-457200">
              <a:buSzPct val="60000"/>
              <a:buFont typeface="Wingdings" pitchFamily="2" charset="2"/>
              <a:buChar char="l"/>
            </a:pPr>
            <a:r>
              <a:rPr lang="en-US" altLang="zh-CN" sz="2400" dirty="0" smtClean="0">
                <a:latin typeface="Helvetica" pitchFamily="34" charset="0"/>
              </a:rPr>
              <a:t>Enjoy more freedom and arrange your tour as you wish.</a:t>
            </a:r>
            <a:endParaRPr lang="en-US" sz="2400" dirty="0" smtClean="0">
              <a:latin typeface="Helvetica" pitchFamily="2" charset="0"/>
            </a:endParaRPr>
          </a:p>
        </p:txBody>
      </p:sp>
      <p:sp>
        <p:nvSpPr>
          <p:cNvPr id="30" name="Text Box 18"/>
          <p:cNvSpPr txBox="1">
            <a:spLocks noChangeArrowheads="1"/>
          </p:cNvSpPr>
          <p:nvPr/>
        </p:nvSpPr>
        <p:spPr bwMode="auto">
          <a:xfrm>
            <a:off x="1000100" y="1412776"/>
            <a:ext cx="742955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514350" indent="-514350" eaLnBrk="1" hangingPunct="1"/>
            <a:r>
              <a:rPr lang="en-US" altLang="zh-CN" sz="2600" b="0" dirty="0" smtClean="0">
                <a:solidFill>
                  <a:schemeClr val="tx1"/>
                </a:solidFill>
                <a:latin typeface="Helvetica" pitchFamily="34" charset="0"/>
              </a:rPr>
              <a:t>1. What are pros and cons of traveling solo and </a:t>
            </a:r>
          </a:p>
          <a:p>
            <a:pPr marL="514350" indent="-514350" eaLnBrk="1" hangingPunct="1"/>
            <a:r>
              <a:rPr lang="en-US" altLang="zh-CN" sz="2600" b="0" dirty="0" smtClean="0">
                <a:solidFill>
                  <a:schemeClr val="tx1"/>
                </a:solidFill>
                <a:latin typeface="Helvetica" pitchFamily="34" charset="0"/>
              </a:rPr>
              <a:t>    traveling with company?</a:t>
            </a:r>
            <a:endParaRPr lang="en-US" altLang="zh-CN" sz="2600" dirty="0">
              <a:solidFill>
                <a:srgbClr val="1C1C1C"/>
              </a:solidFill>
              <a:latin typeface="Helvetica" pitchFamily="34" charset="0"/>
            </a:endParaRPr>
          </a:p>
        </p:txBody>
      </p:sp>
      <p:pic>
        <p:nvPicPr>
          <p:cNvPr id="11"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2" descr="H:\2015年修改\图片12.jpg"/>
          <p:cNvPicPr>
            <a:picLocks noChangeAspect="1" noChangeArrowheads="1"/>
          </p:cNvPicPr>
          <p:nvPr/>
        </p:nvPicPr>
        <p:blipFill>
          <a:blip r:embed="rId5"/>
          <a:srcRect/>
          <a:stretch>
            <a:fillRect/>
          </a:stretch>
        </p:blipFill>
        <p:spPr bwMode="auto">
          <a:xfrm>
            <a:off x="0" y="0"/>
            <a:ext cx="7143750" cy="1225550"/>
          </a:xfrm>
          <a:prstGeom prst="rect">
            <a:avLst/>
          </a:prstGeom>
          <a:noFill/>
        </p:spPr>
      </p:pic>
      <p:grpSp>
        <p:nvGrpSpPr>
          <p:cNvPr id="14" name="组合 13"/>
          <p:cNvGrpSpPr/>
          <p:nvPr/>
        </p:nvGrpSpPr>
        <p:grpSpPr>
          <a:xfrm>
            <a:off x="285720" y="2063098"/>
            <a:ext cx="8215370" cy="4576859"/>
            <a:chOff x="285720" y="2063098"/>
            <a:chExt cx="8215370" cy="4576859"/>
          </a:xfrm>
        </p:grpSpPr>
        <p:sp>
          <p:nvSpPr>
            <p:cNvPr id="20" name="圆角矩形 19"/>
            <p:cNvSpPr/>
            <p:nvPr/>
          </p:nvSpPr>
          <p:spPr>
            <a:xfrm>
              <a:off x="571472" y="2586654"/>
              <a:ext cx="7929618" cy="4053303"/>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3"/>
            <p:cNvPicPr>
              <a:picLocks noChangeAspect="1" noChangeArrowheads="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a:stretch>
              <a:fillRect/>
            </a:stretch>
          </p:blipFill>
          <p:spPr bwMode="auto">
            <a:xfrm>
              <a:off x="285720" y="2063098"/>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a:hlinkClick r:id="rId7" action="ppaction://hlinksldjump"/>
            </p:cNvPr>
            <p:cNvSpPr txBox="1"/>
            <p:nvPr/>
          </p:nvSpPr>
          <p:spPr>
            <a:xfrm>
              <a:off x="640860" y="2571744"/>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Tree>
    <p:extLst>
      <p:ext uri="{BB962C8B-B14F-4D97-AF65-F5344CB8AC3E}">
        <p14:creationId xmlns:p14="http://schemas.microsoft.com/office/powerpoint/2010/main" xmlns="" val="2140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42976" y="2643182"/>
            <a:ext cx="7215238" cy="4154984"/>
          </a:xfrm>
          <a:prstGeom prst="rect">
            <a:avLst/>
          </a:prstGeom>
          <a:noFill/>
        </p:spPr>
        <p:txBody>
          <a:bodyPr wrap="square" rtlCol="0">
            <a:spAutoFit/>
          </a:bodyPr>
          <a:lstStyle/>
          <a:p>
            <a:pPr algn="ctr"/>
            <a:r>
              <a:rPr lang="en-US" altLang="zh-CN" sz="2400" dirty="0" smtClean="0">
                <a:latin typeface="Helvetica" pitchFamily="2" charset="0"/>
                <a:ea typeface="楷体_GB2312" charset="0"/>
                <a:cs typeface="楷体_GB2312" charset="0"/>
              </a:rPr>
              <a:t>  </a:t>
            </a:r>
            <a:r>
              <a:rPr lang="en-US" sz="2400" b="1" dirty="0" smtClean="0">
                <a:latin typeface="Helvetica" pitchFamily="2" charset="0"/>
              </a:rPr>
              <a:t>Traveling Solo</a:t>
            </a:r>
            <a:endParaRPr lang="en-US" sz="2400" dirty="0" smtClean="0">
              <a:latin typeface="Helvetica" pitchFamily="2" charset="0"/>
            </a:endParaRPr>
          </a:p>
          <a:p>
            <a:r>
              <a:rPr lang="en-US" sz="2400" b="1" dirty="0" smtClean="0">
                <a:latin typeface="Helvetica" pitchFamily="2" charset="0"/>
              </a:rPr>
              <a:t>     Cons:</a:t>
            </a:r>
            <a:endParaRPr lang="en-US" sz="2400" dirty="0" smtClean="0">
              <a:latin typeface="Helvetica" pitchFamily="2" charset="0"/>
            </a:endParaRPr>
          </a:p>
          <a:p>
            <a:pPr marL="457200" indent="-457200">
              <a:buSzPct val="66000"/>
              <a:buFont typeface="Wingdings" pitchFamily="2" charset="2"/>
              <a:buChar char="l"/>
            </a:pPr>
            <a:r>
              <a:rPr lang="en-US" sz="2400" dirty="0" smtClean="0">
                <a:latin typeface="Helvetica" pitchFamily="2" charset="0"/>
              </a:rPr>
              <a:t>Loneliness–you can be more homesick and suffer from cultural shock</a:t>
            </a:r>
          </a:p>
          <a:p>
            <a:pPr marL="457200" indent="-457200">
              <a:buSzPct val="66000"/>
              <a:buFont typeface="Wingdings" pitchFamily="2" charset="2"/>
              <a:buChar char="l"/>
            </a:pPr>
            <a:r>
              <a:rPr lang="en-US" sz="2400" dirty="0" smtClean="0">
                <a:latin typeface="Helvetica" pitchFamily="2" charset="0"/>
              </a:rPr>
              <a:t>More dangerous—no one who can  watch your bag or be with you in case of illness or another emergency situation</a:t>
            </a:r>
          </a:p>
          <a:p>
            <a:pPr marL="457200" indent="-457200">
              <a:buSzPct val="66000"/>
              <a:buFont typeface="Wingdings" pitchFamily="2" charset="2"/>
              <a:buChar char="l"/>
            </a:pPr>
            <a:r>
              <a:rPr lang="en-US" sz="2400" dirty="0" smtClean="0">
                <a:latin typeface="Helvetica" pitchFamily="2" charset="0"/>
              </a:rPr>
              <a:t>Might be less fun—some locals might not get your jokes or have different attitude towards some stuff</a:t>
            </a:r>
          </a:p>
          <a:p>
            <a:pPr marL="457200" indent="-457200"/>
            <a:endParaRPr lang="en-US" sz="2400" dirty="0">
              <a:latin typeface="Helvetica" pitchFamily="2" charset="0"/>
            </a:endParaRPr>
          </a:p>
        </p:txBody>
      </p:sp>
      <p:sp>
        <p:nvSpPr>
          <p:cNvPr id="30" name="Text Box 18"/>
          <p:cNvSpPr txBox="1">
            <a:spLocks noChangeArrowheads="1"/>
          </p:cNvSpPr>
          <p:nvPr/>
        </p:nvSpPr>
        <p:spPr bwMode="auto">
          <a:xfrm>
            <a:off x="1214414" y="1412776"/>
            <a:ext cx="742955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63538" indent="-363538" eaLnBrk="1" hangingPunct="1"/>
            <a:r>
              <a:rPr lang="en-US" altLang="zh-CN" sz="2600" b="0" dirty="0" smtClean="0">
                <a:solidFill>
                  <a:schemeClr val="tx1"/>
                </a:solidFill>
                <a:latin typeface="Helvetica" pitchFamily="34" charset="0"/>
                <a:ea typeface="Cambria Math" pitchFamily="-112" charset="0"/>
                <a:cs typeface="Helvetica Neue Black Condensed"/>
              </a:rPr>
              <a:t>1.</a:t>
            </a:r>
            <a:r>
              <a:rPr lang="en-US" altLang="zh-CN" sz="2600" b="0" dirty="0" smtClean="0">
                <a:solidFill>
                  <a:srgbClr val="0E9D80"/>
                </a:solidFill>
                <a:latin typeface="Helvetica" pitchFamily="34" charset="0"/>
                <a:ea typeface="Cambria Math" pitchFamily="-112" charset="0"/>
                <a:cs typeface="Helvetica Neue Black Condensed"/>
              </a:rPr>
              <a:t> </a:t>
            </a:r>
            <a:r>
              <a:rPr lang="en-US" altLang="zh-CN" sz="2600" b="0" dirty="0" smtClean="0">
                <a:solidFill>
                  <a:schemeClr val="tx1"/>
                </a:solidFill>
                <a:latin typeface="Helvetica" pitchFamily="34" charset="0"/>
              </a:rPr>
              <a:t>What are pros and cons of traveling solo and traveling with company?</a:t>
            </a:r>
            <a:endParaRPr lang="en-US" altLang="zh-CN" sz="2600" dirty="0">
              <a:solidFill>
                <a:srgbClr val="1C1C1C"/>
              </a:solidFill>
              <a:latin typeface="Helvetica" pitchFamily="34" charset="0"/>
            </a:endParaRPr>
          </a:p>
        </p:txBody>
      </p:sp>
      <p:pic>
        <p:nvPicPr>
          <p:cNvPr id="11"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2" descr="H:\2015年修改\图片12.jpg"/>
          <p:cNvPicPr>
            <a:picLocks noChangeAspect="1" noChangeArrowheads="1"/>
          </p:cNvPicPr>
          <p:nvPr/>
        </p:nvPicPr>
        <p:blipFill>
          <a:blip r:embed="rId5"/>
          <a:srcRect/>
          <a:stretch>
            <a:fillRect/>
          </a:stretch>
        </p:blipFill>
        <p:spPr bwMode="auto">
          <a:xfrm>
            <a:off x="0" y="0"/>
            <a:ext cx="7143750" cy="1225550"/>
          </a:xfrm>
          <a:prstGeom prst="rect">
            <a:avLst/>
          </a:prstGeom>
          <a:noFill/>
        </p:spPr>
      </p:pic>
      <p:grpSp>
        <p:nvGrpSpPr>
          <p:cNvPr id="2" name="组合 13"/>
          <p:cNvGrpSpPr/>
          <p:nvPr/>
        </p:nvGrpSpPr>
        <p:grpSpPr>
          <a:xfrm>
            <a:off x="357158" y="2071678"/>
            <a:ext cx="8143931" cy="4468467"/>
            <a:chOff x="357158" y="2071678"/>
            <a:chExt cx="8143931" cy="4468467"/>
          </a:xfrm>
        </p:grpSpPr>
        <p:sp>
          <p:nvSpPr>
            <p:cNvPr id="20" name="圆角矩形 19"/>
            <p:cNvSpPr/>
            <p:nvPr/>
          </p:nvSpPr>
          <p:spPr>
            <a:xfrm>
              <a:off x="698174" y="2571744"/>
              <a:ext cx="7802915" cy="396840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3"/>
            <p:cNvPicPr>
              <a:picLocks noChangeAspect="1" noChangeArrowheads="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a:stretch>
              <a:fillRect/>
            </a:stretch>
          </p:blipFill>
          <p:spPr bwMode="auto">
            <a:xfrm>
              <a:off x="357158" y="2071678"/>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a:hlinkClick r:id="rId7" action="ppaction://hlinksldjump"/>
            </p:cNvPr>
            <p:cNvSpPr txBox="1"/>
            <p:nvPr/>
          </p:nvSpPr>
          <p:spPr>
            <a:xfrm>
              <a:off x="698175" y="2571744"/>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Tree>
    <p:extLst>
      <p:ext uri="{BB962C8B-B14F-4D97-AF65-F5344CB8AC3E}">
        <p14:creationId xmlns:p14="http://schemas.microsoft.com/office/powerpoint/2010/main" xmlns="" val="2140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98175" y="2941638"/>
            <a:ext cx="7828244" cy="3416320"/>
          </a:xfrm>
          <a:prstGeom prst="rect">
            <a:avLst/>
          </a:prstGeom>
          <a:noFill/>
        </p:spPr>
        <p:txBody>
          <a:bodyPr wrap="square" rtlCol="0">
            <a:spAutoFit/>
          </a:bodyPr>
          <a:lstStyle/>
          <a:p>
            <a:pPr algn="ctr"/>
            <a:r>
              <a:rPr lang="en-US" sz="2400" b="1" dirty="0" smtClean="0">
                <a:latin typeface="Helvetica" pitchFamily="2" charset="0"/>
              </a:rPr>
              <a:t>Traveling with </a:t>
            </a:r>
            <a:r>
              <a:rPr lang="en-US" altLang="zh-CN" sz="2400" b="1" dirty="0" smtClean="0">
                <a:latin typeface="Helvetica" pitchFamily="2" charset="0"/>
              </a:rPr>
              <a:t>company</a:t>
            </a:r>
            <a:endParaRPr lang="en-US" sz="2400" dirty="0" smtClean="0">
              <a:latin typeface="Helvetica" pitchFamily="2" charset="0"/>
            </a:endParaRPr>
          </a:p>
          <a:p>
            <a:r>
              <a:rPr lang="en-US" sz="2400" b="1" dirty="0" smtClean="0">
                <a:latin typeface="Helvetica" pitchFamily="2" charset="0"/>
              </a:rPr>
              <a:t>      Pros:</a:t>
            </a:r>
            <a:endParaRPr lang="en-US" sz="2400" dirty="0" smtClean="0">
              <a:latin typeface="Helvetica" pitchFamily="2" charset="0"/>
            </a:endParaRPr>
          </a:p>
          <a:p>
            <a:pPr marL="457200" indent="-457200">
              <a:buSzPct val="66000"/>
              <a:buFont typeface="Wingdings" pitchFamily="2" charset="2"/>
              <a:buChar char="l"/>
            </a:pPr>
            <a:r>
              <a:rPr lang="en-US" sz="2400" dirty="0" smtClean="0">
                <a:latin typeface="Helvetica" pitchFamily="2" charset="0"/>
              </a:rPr>
              <a:t>Safe and more convenient—there is always someone to watch your stuff and make sure you won’t get hurt</a:t>
            </a:r>
          </a:p>
          <a:p>
            <a:pPr marL="457200" indent="-457200">
              <a:buSzPct val="66000"/>
              <a:buFont typeface="Wingdings" pitchFamily="2" charset="2"/>
              <a:buChar char="l"/>
            </a:pPr>
            <a:r>
              <a:rPr lang="en-US" sz="2400" dirty="0" smtClean="0">
                <a:latin typeface="Helvetica" pitchFamily="2" charset="0"/>
              </a:rPr>
              <a:t>More fun—cracking jokes, having fun together</a:t>
            </a:r>
          </a:p>
          <a:p>
            <a:pPr marL="457200" indent="-457200">
              <a:buSzPct val="66000"/>
              <a:buFont typeface="Wingdings" pitchFamily="2" charset="2"/>
              <a:buChar char="l"/>
            </a:pPr>
            <a:r>
              <a:rPr lang="en-US" sz="2400" dirty="0" smtClean="0">
                <a:latin typeface="Helvetica" pitchFamily="2" charset="0"/>
              </a:rPr>
              <a:t>Less expensive—you share expenses with your travel mate</a:t>
            </a:r>
          </a:p>
          <a:p>
            <a:pPr marL="457200" indent="-457200">
              <a:buSzPct val="66000"/>
              <a:buFont typeface="Wingdings" pitchFamily="2" charset="2"/>
              <a:buChar char="l"/>
            </a:pPr>
            <a:r>
              <a:rPr lang="en-US" sz="2400" dirty="0" smtClean="0">
                <a:latin typeface="Helvetica" pitchFamily="2" charset="0"/>
              </a:rPr>
              <a:t>Have someone to share your memories with</a:t>
            </a:r>
          </a:p>
        </p:txBody>
      </p:sp>
      <p:sp>
        <p:nvSpPr>
          <p:cNvPr id="30" name="Text Box 18"/>
          <p:cNvSpPr txBox="1">
            <a:spLocks noChangeArrowheads="1"/>
          </p:cNvSpPr>
          <p:nvPr/>
        </p:nvSpPr>
        <p:spPr bwMode="auto">
          <a:xfrm>
            <a:off x="857224" y="1412776"/>
            <a:ext cx="742955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63538" indent="-363538" eaLnBrk="1" hangingPunct="1"/>
            <a:r>
              <a:rPr lang="en-US" altLang="zh-CN" sz="2600" b="0" dirty="0" smtClean="0">
                <a:solidFill>
                  <a:schemeClr val="tx1"/>
                </a:solidFill>
                <a:latin typeface="Helvetica" pitchFamily="34" charset="0"/>
                <a:ea typeface="Cambria Math" pitchFamily="-112" charset="0"/>
                <a:cs typeface="Helvetica Neue Black Condensed"/>
              </a:rPr>
              <a:t>1.</a:t>
            </a:r>
            <a:r>
              <a:rPr lang="en-US" altLang="zh-CN" sz="2600" b="0" dirty="0" smtClean="0">
                <a:solidFill>
                  <a:srgbClr val="0E9D80"/>
                </a:solidFill>
                <a:latin typeface="Helvetica" pitchFamily="34" charset="0"/>
                <a:ea typeface="Cambria Math" pitchFamily="-112" charset="0"/>
                <a:cs typeface="Helvetica Neue Black Condensed"/>
              </a:rPr>
              <a:t> </a:t>
            </a:r>
            <a:r>
              <a:rPr lang="en-US" altLang="zh-CN" sz="2600" b="0" dirty="0" smtClean="0">
                <a:solidFill>
                  <a:schemeClr val="tx1"/>
                </a:solidFill>
                <a:latin typeface="Helvetica" pitchFamily="34" charset="0"/>
              </a:rPr>
              <a:t>What are pros and cons of traveling solo and traveling with company?</a:t>
            </a:r>
            <a:endParaRPr lang="en-US" altLang="zh-CN" sz="2600" dirty="0">
              <a:solidFill>
                <a:srgbClr val="1C1C1C"/>
              </a:solidFill>
              <a:latin typeface="Helvetica" pitchFamily="34" charset="0"/>
            </a:endParaRPr>
          </a:p>
        </p:txBody>
      </p:sp>
      <p:pic>
        <p:nvPicPr>
          <p:cNvPr id="11"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2" descr="H:\2015年修改\图片12.jpg"/>
          <p:cNvPicPr>
            <a:picLocks noChangeAspect="1" noChangeArrowheads="1"/>
          </p:cNvPicPr>
          <p:nvPr/>
        </p:nvPicPr>
        <p:blipFill>
          <a:blip r:embed="rId5"/>
          <a:srcRect/>
          <a:stretch>
            <a:fillRect/>
          </a:stretch>
        </p:blipFill>
        <p:spPr bwMode="auto">
          <a:xfrm>
            <a:off x="0" y="0"/>
            <a:ext cx="7143750" cy="1225550"/>
          </a:xfrm>
          <a:prstGeom prst="rect">
            <a:avLst/>
          </a:prstGeom>
          <a:noFill/>
        </p:spPr>
      </p:pic>
      <p:grpSp>
        <p:nvGrpSpPr>
          <p:cNvPr id="2" name="组合 13"/>
          <p:cNvGrpSpPr/>
          <p:nvPr/>
        </p:nvGrpSpPr>
        <p:grpSpPr>
          <a:xfrm>
            <a:off x="357158" y="1991660"/>
            <a:ext cx="8143932" cy="4548485"/>
            <a:chOff x="357158" y="1991660"/>
            <a:chExt cx="8143932" cy="4548485"/>
          </a:xfrm>
        </p:grpSpPr>
        <p:sp>
          <p:nvSpPr>
            <p:cNvPr id="20" name="圆角矩形 19"/>
            <p:cNvSpPr/>
            <p:nvPr/>
          </p:nvSpPr>
          <p:spPr>
            <a:xfrm>
              <a:off x="571472" y="2786058"/>
              <a:ext cx="7929618" cy="375408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3"/>
            <p:cNvPicPr>
              <a:picLocks noChangeAspect="1" noChangeArrowheads="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a:stretch>
              <a:fillRect/>
            </a:stretch>
          </p:blipFill>
          <p:spPr bwMode="auto">
            <a:xfrm>
              <a:off x="357158" y="1991660"/>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a:hlinkClick r:id="rId7" action="ppaction://hlinksldjump"/>
            </p:cNvPr>
            <p:cNvSpPr txBox="1"/>
            <p:nvPr/>
          </p:nvSpPr>
          <p:spPr>
            <a:xfrm>
              <a:off x="698175" y="2443778"/>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Tree>
    <p:extLst>
      <p:ext uri="{BB962C8B-B14F-4D97-AF65-F5344CB8AC3E}">
        <p14:creationId xmlns:p14="http://schemas.microsoft.com/office/powerpoint/2010/main" xmlns="" val="2140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18"/>
          <p:cNvSpPr txBox="1">
            <a:spLocks noChangeArrowheads="1"/>
          </p:cNvSpPr>
          <p:nvPr/>
        </p:nvSpPr>
        <p:spPr bwMode="auto">
          <a:xfrm>
            <a:off x="857224" y="1412776"/>
            <a:ext cx="742955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63538" indent="-363538" eaLnBrk="1" hangingPunct="1"/>
            <a:r>
              <a:rPr lang="en-US" altLang="zh-CN" sz="2600" b="0" dirty="0" smtClean="0">
                <a:solidFill>
                  <a:schemeClr val="tx1"/>
                </a:solidFill>
                <a:latin typeface="Helvetica" pitchFamily="34" charset="0"/>
                <a:ea typeface="Cambria Math" pitchFamily="-112" charset="0"/>
                <a:cs typeface="Helvetica Neue Black Condensed"/>
              </a:rPr>
              <a:t>1.</a:t>
            </a:r>
            <a:r>
              <a:rPr lang="en-US" altLang="zh-CN" sz="2600" b="0" dirty="0" smtClean="0">
                <a:solidFill>
                  <a:srgbClr val="0E9D80"/>
                </a:solidFill>
                <a:latin typeface="Helvetica" pitchFamily="34" charset="0"/>
                <a:ea typeface="Cambria Math" pitchFamily="-112" charset="0"/>
                <a:cs typeface="Helvetica Neue Black Condensed"/>
              </a:rPr>
              <a:t> </a:t>
            </a:r>
            <a:r>
              <a:rPr lang="en-US" altLang="zh-CN" sz="2600" b="0" dirty="0" smtClean="0">
                <a:solidFill>
                  <a:schemeClr val="tx1"/>
                </a:solidFill>
                <a:latin typeface="Helvetica" pitchFamily="34" charset="0"/>
              </a:rPr>
              <a:t>What are pros and cons of traveling solo and traveling with company?</a:t>
            </a:r>
            <a:endParaRPr lang="en-US" altLang="zh-CN" sz="2600" dirty="0">
              <a:solidFill>
                <a:srgbClr val="1C1C1C"/>
              </a:solidFill>
              <a:latin typeface="Helvetica" pitchFamily="34" charset="0"/>
            </a:endParaRPr>
          </a:p>
        </p:txBody>
      </p:sp>
      <p:pic>
        <p:nvPicPr>
          <p:cNvPr id="11"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2" descr="H:\2015年修改\图片12.jpg"/>
          <p:cNvPicPr>
            <a:picLocks noChangeAspect="1" noChangeArrowheads="1"/>
          </p:cNvPicPr>
          <p:nvPr/>
        </p:nvPicPr>
        <p:blipFill>
          <a:blip r:embed="rId5"/>
          <a:srcRect/>
          <a:stretch>
            <a:fillRect/>
          </a:stretch>
        </p:blipFill>
        <p:spPr bwMode="auto">
          <a:xfrm>
            <a:off x="0" y="0"/>
            <a:ext cx="7143750" cy="1225550"/>
          </a:xfrm>
          <a:prstGeom prst="rect">
            <a:avLst/>
          </a:prstGeom>
          <a:noFill/>
        </p:spPr>
      </p:pic>
      <p:grpSp>
        <p:nvGrpSpPr>
          <p:cNvPr id="2" name="组合 13"/>
          <p:cNvGrpSpPr/>
          <p:nvPr/>
        </p:nvGrpSpPr>
        <p:grpSpPr>
          <a:xfrm>
            <a:off x="357158" y="1991660"/>
            <a:ext cx="8286806" cy="4548485"/>
            <a:chOff x="357158" y="1991660"/>
            <a:chExt cx="8286806" cy="4548485"/>
          </a:xfrm>
        </p:grpSpPr>
        <p:sp>
          <p:nvSpPr>
            <p:cNvPr id="20" name="圆角矩形 19"/>
            <p:cNvSpPr/>
            <p:nvPr/>
          </p:nvSpPr>
          <p:spPr>
            <a:xfrm>
              <a:off x="571471" y="2571744"/>
              <a:ext cx="8072493" cy="396840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3"/>
            <p:cNvPicPr>
              <a:picLocks noChangeAspect="1" noChangeArrowheads="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a:stretch>
              <a:fillRect/>
            </a:stretch>
          </p:blipFill>
          <p:spPr bwMode="auto">
            <a:xfrm>
              <a:off x="357158" y="1991660"/>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a:hlinkClick r:id="rId7" action="ppaction://hlinksldjump"/>
            </p:cNvPr>
            <p:cNvSpPr txBox="1"/>
            <p:nvPr/>
          </p:nvSpPr>
          <p:spPr>
            <a:xfrm>
              <a:off x="698175" y="2443778"/>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10" name="TextBox 9"/>
          <p:cNvSpPr txBox="1"/>
          <p:nvPr/>
        </p:nvSpPr>
        <p:spPr>
          <a:xfrm>
            <a:off x="698174" y="2643182"/>
            <a:ext cx="7945791" cy="3785652"/>
          </a:xfrm>
          <a:prstGeom prst="rect">
            <a:avLst/>
          </a:prstGeom>
          <a:noFill/>
        </p:spPr>
        <p:txBody>
          <a:bodyPr wrap="square" rtlCol="0">
            <a:spAutoFit/>
          </a:bodyPr>
          <a:lstStyle/>
          <a:p>
            <a:pPr algn="ctr"/>
            <a:r>
              <a:rPr lang="en-US" sz="2400" b="1" dirty="0" smtClean="0">
                <a:latin typeface="Helvetica" pitchFamily="2" charset="0"/>
              </a:rPr>
              <a:t>Traveling with </a:t>
            </a:r>
            <a:r>
              <a:rPr lang="en-US" altLang="zh-CN" sz="2400" b="1" dirty="0" smtClean="0">
                <a:latin typeface="Helvetica" pitchFamily="2" charset="0"/>
              </a:rPr>
              <a:t>company</a:t>
            </a:r>
            <a:endParaRPr lang="en-US" sz="2400" dirty="0" smtClean="0">
              <a:latin typeface="Helvetica" pitchFamily="2" charset="0"/>
            </a:endParaRPr>
          </a:p>
          <a:p>
            <a:r>
              <a:rPr lang="en-US" sz="2400" b="1" dirty="0" smtClean="0">
                <a:latin typeface="Helvetica" pitchFamily="2" charset="0"/>
              </a:rPr>
              <a:t>     Cons:</a:t>
            </a:r>
          </a:p>
          <a:p>
            <a:pPr marL="457200" indent="-457200">
              <a:buSzPct val="66000"/>
              <a:buFont typeface="Wingdings" pitchFamily="2" charset="2"/>
              <a:buChar char="l"/>
            </a:pPr>
            <a:r>
              <a:rPr lang="en-US" sz="2400" dirty="0" smtClean="0">
                <a:latin typeface="Helvetica" pitchFamily="2" charset="0"/>
              </a:rPr>
              <a:t>Being with the same person/people 24/7 can be very annoying (you could lose your friendship over this)</a:t>
            </a:r>
          </a:p>
          <a:p>
            <a:pPr marL="457200" indent="-457200">
              <a:buSzPct val="66000"/>
              <a:buFont typeface="Wingdings" pitchFamily="2" charset="2"/>
              <a:buChar char="l"/>
            </a:pPr>
            <a:r>
              <a:rPr lang="en-US" sz="2400" dirty="0" smtClean="0">
                <a:latin typeface="Helvetica" pitchFamily="2" charset="0"/>
              </a:rPr>
              <a:t>Memories of your trip may turn out to be nightmares (constant fighting over where to go and what to see, etc.)</a:t>
            </a:r>
          </a:p>
          <a:p>
            <a:pPr marL="457200" indent="-457200">
              <a:buSzPct val="66000"/>
              <a:buFont typeface="Wingdings" pitchFamily="2" charset="2"/>
              <a:buChar char="l"/>
            </a:pPr>
            <a:r>
              <a:rPr lang="en-US" sz="2400" dirty="0" smtClean="0">
                <a:latin typeface="Helvetica" pitchFamily="2" charset="0"/>
              </a:rPr>
              <a:t>Traveling as group may make it more difficult to meet other people because groups tend to be prone to exclusivity and can be intimidating to other travelers</a:t>
            </a:r>
          </a:p>
        </p:txBody>
      </p:sp>
    </p:spTree>
    <p:extLst>
      <p:ext uri="{BB962C8B-B14F-4D97-AF65-F5344CB8AC3E}">
        <p14:creationId xmlns:p14="http://schemas.microsoft.com/office/powerpoint/2010/main" xmlns="" val="2140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p:cNvGrpSpPr/>
          <p:nvPr/>
        </p:nvGrpSpPr>
        <p:grpSpPr>
          <a:xfrm>
            <a:off x="71406" y="1857364"/>
            <a:ext cx="8715435" cy="4713579"/>
            <a:chOff x="142844" y="1955781"/>
            <a:chExt cx="8715435" cy="4713579"/>
          </a:xfrm>
        </p:grpSpPr>
        <p:sp>
          <p:nvSpPr>
            <p:cNvPr id="16" name="圆角矩形 15"/>
            <p:cNvSpPr/>
            <p:nvPr/>
          </p:nvSpPr>
          <p:spPr>
            <a:xfrm>
              <a:off x="483860" y="2598723"/>
              <a:ext cx="8374419" cy="407063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42844" y="1955781"/>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a:hlinkClick r:id="rId4" action="ppaction://hlinksldjump"/>
            </p:cNvPr>
            <p:cNvSpPr txBox="1"/>
            <p:nvPr/>
          </p:nvSpPr>
          <p:spPr>
            <a:xfrm>
              <a:off x="483861" y="2407899"/>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10" name="文本框 5"/>
          <p:cNvSpPr txBox="1"/>
          <p:nvPr/>
        </p:nvSpPr>
        <p:spPr>
          <a:xfrm>
            <a:off x="785786" y="1332638"/>
            <a:ext cx="8590626" cy="810478"/>
          </a:xfrm>
          <a:prstGeom prst="rect">
            <a:avLst/>
          </a:prstGeom>
          <a:noFill/>
        </p:spPr>
        <p:txBody>
          <a:bodyPr wrap="square" rtlCol="0">
            <a:spAutoFit/>
          </a:bodyPr>
          <a:lstStyle/>
          <a:p>
            <a:pPr marL="457200" indent="-457200" algn="just">
              <a:lnSpc>
                <a:spcPts val="2800"/>
              </a:lnSpc>
            </a:pPr>
            <a:r>
              <a:rPr lang="en-US" altLang="zh-CN" sz="2400" dirty="0" smtClean="0">
                <a:solidFill>
                  <a:prstClr val="black"/>
                </a:solidFill>
                <a:latin typeface="Helvetica" pitchFamily="34" charset="0"/>
              </a:rPr>
              <a:t>2. What are the differences in the choice of traveling</a:t>
            </a:r>
          </a:p>
          <a:p>
            <a:pPr marL="457200" indent="-457200" algn="just">
              <a:lnSpc>
                <a:spcPts val="2800"/>
              </a:lnSpc>
            </a:pPr>
            <a:r>
              <a:rPr lang="en-US" altLang="zh-CN" sz="2400" dirty="0" smtClean="0">
                <a:solidFill>
                  <a:prstClr val="black"/>
                </a:solidFill>
                <a:latin typeface="Helvetica" pitchFamily="34" charset="0"/>
              </a:rPr>
              <a:t>    solo between Chinese or Americans? Why?</a:t>
            </a:r>
            <a:endParaRPr lang="zh-CN" altLang="en-US" sz="2400" dirty="0">
              <a:solidFill>
                <a:prstClr val="black"/>
              </a:solidFill>
              <a:latin typeface="Helvetica" pitchFamily="34" charset="0"/>
            </a:endParaRPr>
          </a:p>
        </p:txBody>
      </p:sp>
      <p:pic>
        <p:nvPicPr>
          <p:cNvPr id="14" name="Picture 2" descr="H:\2015年修改\图片12.jpg"/>
          <p:cNvPicPr>
            <a:picLocks noChangeAspect="1" noChangeArrowheads="1"/>
          </p:cNvPicPr>
          <p:nvPr/>
        </p:nvPicPr>
        <p:blipFill>
          <a:blip r:embed="rId5"/>
          <a:srcRect/>
          <a:stretch>
            <a:fillRect/>
          </a:stretch>
        </p:blipFill>
        <p:spPr bwMode="auto">
          <a:xfrm>
            <a:off x="0" y="0"/>
            <a:ext cx="7143750" cy="1225550"/>
          </a:xfrm>
          <a:prstGeom prst="rect">
            <a:avLst/>
          </a:prstGeom>
          <a:noFill/>
        </p:spPr>
      </p:pic>
      <p:pic>
        <p:nvPicPr>
          <p:cNvPr id="17" name="Picture 4">
            <a:hlinkClick r:id="rId6" action="ppaction://hlinksldjump"/>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617289"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714348" y="2642953"/>
            <a:ext cx="7905513" cy="4308872"/>
          </a:xfrm>
          <a:prstGeom prst="rect">
            <a:avLst/>
          </a:prstGeom>
          <a:noFill/>
        </p:spPr>
        <p:txBody>
          <a:bodyPr vert="horz" wrap="square" rtlCol="0">
            <a:spAutoFit/>
          </a:bodyPr>
          <a:lstStyle/>
          <a:p>
            <a:pPr indent="457200" algn="just">
              <a:lnSpc>
                <a:spcPct val="110000"/>
              </a:lnSpc>
              <a:spcAft>
                <a:spcPts val="1200"/>
              </a:spcAft>
            </a:pPr>
            <a:r>
              <a:rPr lang="en-US" altLang="zh-CN" sz="2400" dirty="0" smtClean="0">
                <a:latin typeface="Helvetica" pitchFamily="34" charset="0"/>
              </a:rPr>
              <a:t>Americans’ individualism, love for adventure, independence, and desire for freedom make it possible for them to travel solo. They enjoy the process of travel. They reckon that venturing out alone renews their spirit in the most positive way, changes the way they look at things, helps them get to know themselves better, become mentally stronger and more capable, learn to embrace being around unfamiliar places, people and all of the challenges that will present itself on the road.  </a:t>
            </a:r>
          </a:p>
          <a:p>
            <a:pPr algn="just">
              <a:lnSpc>
                <a:spcPct val="110000"/>
              </a:lnSpc>
              <a:spcAft>
                <a:spcPts val="1200"/>
              </a:spcAft>
            </a:pPr>
            <a:endParaRPr lang="en-US" altLang="zh-CN" sz="2400" dirty="0" smtClean="0">
              <a:latin typeface="Helvetica" pitchFamily="34" charset="0"/>
            </a:endParaRPr>
          </a:p>
        </p:txBody>
      </p:sp>
    </p:spTree>
    <p:extLst>
      <p:ext uri="{BB962C8B-B14F-4D97-AF65-F5344CB8AC3E}">
        <p14:creationId xmlns:p14="http://schemas.microsoft.com/office/powerpoint/2010/main" xmlns="" val="53547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p:cNvGrpSpPr/>
          <p:nvPr/>
        </p:nvGrpSpPr>
        <p:grpSpPr>
          <a:xfrm>
            <a:off x="142844" y="1928802"/>
            <a:ext cx="8477017" cy="4711154"/>
            <a:chOff x="142844" y="2027219"/>
            <a:chExt cx="8477017" cy="4711154"/>
          </a:xfrm>
        </p:grpSpPr>
        <p:sp>
          <p:nvSpPr>
            <p:cNvPr id="16" name="圆角矩形 15"/>
            <p:cNvSpPr/>
            <p:nvPr/>
          </p:nvSpPr>
          <p:spPr>
            <a:xfrm>
              <a:off x="483861" y="2670160"/>
              <a:ext cx="8136000" cy="4068213"/>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42844" y="2027219"/>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a:hlinkClick r:id="rId4" action="ppaction://hlinksldjump"/>
            </p:cNvPr>
            <p:cNvSpPr txBox="1"/>
            <p:nvPr/>
          </p:nvSpPr>
          <p:spPr>
            <a:xfrm>
              <a:off x="483861" y="2479337"/>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10" name="文本框 5"/>
          <p:cNvSpPr txBox="1"/>
          <p:nvPr/>
        </p:nvSpPr>
        <p:spPr>
          <a:xfrm>
            <a:off x="785786" y="1404076"/>
            <a:ext cx="8590626" cy="810478"/>
          </a:xfrm>
          <a:prstGeom prst="rect">
            <a:avLst/>
          </a:prstGeom>
          <a:noFill/>
        </p:spPr>
        <p:txBody>
          <a:bodyPr wrap="square" rtlCol="0">
            <a:spAutoFit/>
          </a:bodyPr>
          <a:lstStyle/>
          <a:p>
            <a:pPr marL="457200" indent="-457200" algn="just">
              <a:lnSpc>
                <a:spcPts val="2800"/>
              </a:lnSpc>
            </a:pPr>
            <a:r>
              <a:rPr lang="en-US" altLang="zh-CN" sz="2400" dirty="0" smtClean="0">
                <a:solidFill>
                  <a:prstClr val="black"/>
                </a:solidFill>
                <a:latin typeface="Helvetica" pitchFamily="34" charset="0"/>
              </a:rPr>
              <a:t>2. What are the differences in the choice of traveling </a:t>
            </a:r>
          </a:p>
          <a:p>
            <a:pPr marL="457200" indent="-457200" algn="just">
              <a:lnSpc>
                <a:spcPts val="2800"/>
              </a:lnSpc>
            </a:pPr>
            <a:r>
              <a:rPr lang="en-US" altLang="zh-CN" sz="2400" dirty="0" smtClean="0">
                <a:solidFill>
                  <a:prstClr val="black"/>
                </a:solidFill>
                <a:latin typeface="Helvetica" pitchFamily="34" charset="0"/>
              </a:rPr>
              <a:t>    solo between Chinese or Americans? Why?</a:t>
            </a:r>
            <a:endParaRPr lang="zh-CN" altLang="en-US" sz="2400" dirty="0">
              <a:solidFill>
                <a:prstClr val="black"/>
              </a:solidFill>
              <a:latin typeface="Helvetica" pitchFamily="34" charset="0"/>
            </a:endParaRPr>
          </a:p>
        </p:txBody>
      </p:sp>
      <p:pic>
        <p:nvPicPr>
          <p:cNvPr id="14" name="Picture 2" descr="H:\2015年修改\图片12.jpg"/>
          <p:cNvPicPr>
            <a:picLocks noChangeAspect="1" noChangeArrowheads="1"/>
          </p:cNvPicPr>
          <p:nvPr/>
        </p:nvPicPr>
        <p:blipFill>
          <a:blip r:embed="rId5"/>
          <a:srcRect/>
          <a:stretch>
            <a:fillRect/>
          </a:stretch>
        </p:blipFill>
        <p:spPr bwMode="auto">
          <a:xfrm>
            <a:off x="0" y="0"/>
            <a:ext cx="7143750" cy="1225550"/>
          </a:xfrm>
          <a:prstGeom prst="rect">
            <a:avLst/>
          </a:prstGeom>
          <a:noFill/>
        </p:spPr>
      </p:pic>
      <p:pic>
        <p:nvPicPr>
          <p:cNvPr id="17" name="Picture 4">
            <a:hlinkClick r:id="rId6" action="ppaction://hlinksldjump"/>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405547" y="6342858"/>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785786" y="2786058"/>
            <a:ext cx="7619761" cy="3748719"/>
          </a:xfrm>
          <a:prstGeom prst="rect">
            <a:avLst/>
          </a:prstGeom>
          <a:noFill/>
        </p:spPr>
        <p:txBody>
          <a:bodyPr vert="horz" wrap="square" rtlCol="0">
            <a:spAutoFit/>
          </a:bodyPr>
          <a:lstStyle/>
          <a:p>
            <a:pPr indent="457200" algn="just">
              <a:lnSpc>
                <a:spcPct val="110000"/>
              </a:lnSpc>
              <a:spcAft>
                <a:spcPts val="1200"/>
              </a:spcAft>
            </a:pPr>
            <a:r>
              <a:rPr lang="en-US" altLang="zh-CN" sz="2400" dirty="0" smtClean="0">
                <a:latin typeface="Helvetica" pitchFamily="34" charset="0"/>
              </a:rPr>
              <a:t>However, Chinese prefer to travel with company. Though Independent travel is much more common, it still confines itself to an absolute minority. Conservative and prudent, Chinese people consider travel solo risky and dangerous and focus on its negative aspects. They like to travel with friends, families or colleagues to guard themselves against dangers and problems. They prefer to choose famous and safe traveling spots.</a:t>
            </a:r>
          </a:p>
        </p:txBody>
      </p:sp>
    </p:spTree>
    <p:extLst>
      <p:ext uri="{BB962C8B-B14F-4D97-AF65-F5344CB8AC3E}">
        <p14:creationId xmlns:p14="http://schemas.microsoft.com/office/powerpoint/2010/main" xmlns="" val="53547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57158" y="2071678"/>
            <a:ext cx="8143932" cy="4262733"/>
            <a:chOff x="357158" y="2277412"/>
            <a:chExt cx="8143932" cy="4262733"/>
          </a:xfrm>
        </p:grpSpPr>
        <p:sp>
          <p:nvSpPr>
            <p:cNvPr id="9" name="圆角矩形 8"/>
            <p:cNvSpPr/>
            <p:nvPr/>
          </p:nvSpPr>
          <p:spPr>
            <a:xfrm>
              <a:off x="571472" y="2786058"/>
              <a:ext cx="7929618" cy="375408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3"/>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a:stretch>
              <a:fillRect/>
            </a:stretch>
          </p:blipFill>
          <p:spPr bwMode="auto">
            <a:xfrm>
              <a:off x="357158" y="2277412"/>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TextBox 19">
              <a:hlinkClick r:id="rId3" action="ppaction://hlinksldjump"/>
            </p:cNvPr>
            <p:cNvSpPr txBox="1"/>
            <p:nvPr/>
          </p:nvSpPr>
          <p:spPr>
            <a:xfrm>
              <a:off x="698175" y="2729530"/>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30" name="Text Box 18"/>
          <p:cNvSpPr txBox="1">
            <a:spLocks noChangeArrowheads="1"/>
          </p:cNvSpPr>
          <p:nvPr/>
        </p:nvSpPr>
        <p:spPr bwMode="auto">
          <a:xfrm>
            <a:off x="905137" y="1357298"/>
            <a:ext cx="742955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just" eaLnBrk="1" hangingPunct="1"/>
            <a:r>
              <a:rPr lang="en-US" altLang="zh-CN" sz="2400" b="0" dirty="0" smtClean="0">
                <a:solidFill>
                  <a:schemeClr val="tx1"/>
                </a:solidFill>
                <a:latin typeface="Helvetica" pitchFamily="34" charset="0"/>
                <a:ea typeface="Cambria Math" pitchFamily="-112" charset="0"/>
                <a:cs typeface="Helvetica Neue Black Condensed"/>
              </a:rPr>
              <a:t>3.</a:t>
            </a:r>
            <a:r>
              <a:rPr lang="en-US" altLang="zh-CN" sz="2400" b="0" dirty="0" smtClean="0">
                <a:solidFill>
                  <a:srgbClr val="0E9D80"/>
                </a:solidFill>
                <a:latin typeface="Helvetica" pitchFamily="34" charset="0"/>
                <a:ea typeface="Cambria Math" pitchFamily="-112" charset="0"/>
                <a:cs typeface="Helvetica Neue Black Condensed"/>
              </a:rPr>
              <a:t> </a:t>
            </a:r>
            <a:r>
              <a:rPr lang="en-US" altLang="zh-CN" sz="2400" b="0" dirty="0" smtClean="0">
                <a:solidFill>
                  <a:schemeClr val="tx1"/>
                </a:solidFill>
                <a:latin typeface="Helvetica" pitchFamily="34" charset="0"/>
              </a:rPr>
              <a:t>Will you constrain yourself from doing what you </a:t>
            </a:r>
          </a:p>
          <a:p>
            <a:pPr algn="just" eaLnBrk="1" hangingPunct="1"/>
            <a:r>
              <a:rPr lang="en-US" altLang="zh-CN" sz="2400" b="0" dirty="0" smtClean="0">
                <a:solidFill>
                  <a:schemeClr val="tx1"/>
                </a:solidFill>
                <a:latin typeface="Helvetica" pitchFamily="34" charset="0"/>
              </a:rPr>
              <a:t>    really want to because of a lack of companionship?</a:t>
            </a:r>
          </a:p>
        </p:txBody>
      </p:sp>
      <p:pic>
        <p:nvPicPr>
          <p:cNvPr id="11" name="Picture 2" descr="H:\2015年修改\图片12.jpg"/>
          <p:cNvPicPr>
            <a:picLocks noChangeAspect="1" noChangeArrowheads="1"/>
          </p:cNvPicPr>
          <p:nvPr/>
        </p:nvPicPr>
        <p:blipFill>
          <a:blip r:embed="rId4"/>
          <a:srcRect/>
          <a:stretch>
            <a:fillRect/>
          </a:stretch>
        </p:blipFill>
        <p:spPr bwMode="auto">
          <a:xfrm>
            <a:off x="0" y="0"/>
            <a:ext cx="7143750" cy="1225550"/>
          </a:xfrm>
          <a:prstGeom prst="rect">
            <a:avLst/>
          </a:prstGeom>
          <a:noFill/>
        </p:spPr>
      </p:pic>
      <p:sp>
        <p:nvSpPr>
          <p:cNvPr id="10" name="TextBox 9"/>
          <p:cNvSpPr txBox="1"/>
          <p:nvPr/>
        </p:nvSpPr>
        <p:spPr>
          <a:xfrm>
            <a:off x="1000100" y="2877485"/>
            <a:ext cx="7142569" cy="3194721"/>
          </a:xfrm>
          <a:prstGeom prst="rect">
            <a:avLst/>
          </a:prstGeom>
          <a:noFill/>
        </p:spPr>
        <p:txBody>
          <a:bodyPr wrap="square" rtlCol="0">
            <a:spAutoFit/>
          </a:bodyPr>
          <a:lstStyle/>
          <a:p>
            <a:pPr indent="457200" algn="just" eaLnBrk="0" hangingPunct="0">
              <a:lnSpc>
                <a:spcPct val="120000"/>
              </a:lnSpc>
              <a:defRPr/>
            </a:pPr>
            <a:r>
              <a:rPr lang="en-US" altLang="zh-CN" sz="2400" dirty="0" smtClean="0">
                <a:latin typeface="Helvetica" pitchFamily="34" charset="0"/>
                <a:ea typeface="楷体_GB2312" charset="0"/>
                <a:cs typeface="楷体_GB2312" charset="0"/>
              </a:rPr>
              <a:t>In my opinion, lacking companionship cannot be an excuse to stop pursuing our dreams. We want to go somewhere because there is a strong urge deep in our heart which drives us to accomplish this dream. It is our own decision and destination. A lack of companionship should not be a barrier that stops us.</a:t>
            </a:r>
            <a:endParaRPr lang="zh-CN" altLang="en-US" sz="2400" dirty="0" smtClean="0">
              <a:latin typeface="Helvetica" pitchFamily="34" charset="0"/>
              <a:ea typeface="楷体_GB2312" charset="0"/>
              <a:cs typeface="楷体_GB2312" charset="0"/>
            </a:endParaRPr>
          </a:p>
        </p:txBody>
      </p:sp>
    </p:spTree>
    <p:extLst>
      <p:ext uri="{BB962C8B-B14F-4D97-AF65-F5344CB8AC3E}">
        <p14:creationId xmlns:p14="http://schemas.microsoft.com/office/powerpoint/2010/main" xmlns="" val="401782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05922" y="2071678"/>
            <a:ext cx="4837582" cy="4093428"/>
          </a:xfrm>
          <a:prstGeom prst="rect">
            <a:avLst/>
          </a:prstGeom>
          <a:noFill/>
        </p:spPr>
        <p:txBody>
          <a:bodyPr wrap="square" rtlCol="0">
            <a:spAutoFit/>
          </a:bodyPr>
          <a:lstStyle/>
          <a:p>
            <a:pPr>
              <a:lnSpc>
                <a:spcPct val="200000"/>
              </a:lnSpc>
            </a:pPr>
            <a:r>
              <a:rPr lang="en-US" altLang="zh-CN" sz="2600" b="1" dirty="0" smtClean="0">
                <a:latin typeface="Helvetica" pitchFamily="34" charset="0"/>
              </a:rPr>
              <a:t>Talk about the definition of the word “travel(</a:t>
            </a:r>
            <a:r>
              <a:rPr lang="zh-CN" altLang="en-US" sz="2600" b="1" dirty="0" smtClean="0">
                <a:latin typeface="Helvetica" pitchFamily="34" charset="0"/>
              </a:rPr>
              <a:t>旅行</a:t>
            </a:r>
            <a:r>
              <a:rPr lang="en-US" altLang="zh-CN" sz="2600" b="1" dirty="0" smtClean="0">
                <a:latin typeface="Helvetica" pitchFamily="34" charset="0"/>
              </a:rPr>
              <a:t>)” in western culture and in Chinese culture.</a:t>
            </a:r>
            <a:endParaRPr lang="zh-CN" altLang="en-US" sz="2600" b="1" dirty="0" smtClean="0">
              <a:latin typeface="Helvetica" pitchFamily="34" charset="0"/>
            </a:endParaRPr>
          </a:p>
          <a:p>
            <a:pPr>
              <a:lnSpc>
                <a:spcPct val="200000"/>
              </a:lnSpc>
            </a:pPr>
            <a:endParaRPr lang="en-US" sz="2600" dirty="0">
              <a:latin typeface="Helvetica" pitchFamily="34" charset="0"/>
            </a:endParaRPr>
          </a:p>
        </p:txBody>
      </p:sp>
      <p:pic>
        <p:nvPicPr>
          <p:cNvPr id="7" name="Picture 2" descr="H:\2015年修改\图片12.jpg"/>
          <p:cNvPicPr>
            <a:picLocks noChangeAspect="1" noChangeArrowheads="1"/>
          </p:cNvPicPr>
          <p:nvPr/>
        </p:nvPicPr>
        <p:blipFill>
          <a:blip r:embed="rId3"/>
          <a:srcRect/>
          <a:stretch>
            <a:fillRect/>
          </a:stretch>
        </p:blipFill>
        <p:spPr bwMode="auto">
          <a:xfrm>
            <a:off x="0" y="0"/>
            <a:ext cx="7143750" cy="1225550"/>
          </a:xfrm>
          <a:prstGeom prst="rect">
            <a:avLst/>
          </a:prstGeom>
          <a:noFill/>
        </p:spPr>
      </p:pic>
      <p:pic>
        <p:nvPicPr>
          <p:cNvPr id="6" name="图片 5" descr="solo-woman-traveller.jpg"/>
          <p:cNvPicPr>
            <a:picLocks noChangeAspect="1"/>
          </p:cNvPicPr>
          <p:nvPr/>
        </p:nvPicPr>
        <p:blipFill>
          <a:blip r:embed="rId4"/>
          <a:stretch>
            <a:fillRect/>
          </a:stretch>
        </p:blipFill>
        <p:spPr>
          <a:xfrm>
            <a:off x="4786314" y="2143116"/>
            <a:ext cx="4071966" cy="3719518"/>
          </a:xfrm>
          <a:prstGeom prst="rect">
            <a:avLst/>
          </a:prstGeom>
          <a:ln>
            <a:noFill/>
          </a:ln>
          <a:effectLst>
            <a:softEdge rad="112500"/>
          </a:effectLst>
        </p:spPr>
      </p:pic>
    </p:spTree>
    <p:extLst>
      <p:ext uri="{BB962C8B-B14F-4D97-AF65-F5344CB8AC3E}">
        <p14:creationId xmlns:p14="http://schemas.microsoft.com/office/powerpoint/2010/main" xmlns="" val="37376180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06268" y="1714488"/>
            <a:ext cx="8180574" cy="1132618"/>
          </a:xfrm>
          <a:prstGeom prst="rect">
            <a:avLst/>
          </a:prstGeom>
          <a:noFill/>
        </p:spPr>
        <p:txBody>
          <a:bodyPr wrap="square" rtlCol="0">
            <a:spAutoFit/>
          </a:bodyPr>
          <a:lstStyle/>
          <a:p>
            <a:pPr marL="514350" indent="-514350" algn="just">
              <a:lnSpc>
                <a:spcPct val="130000"/>
              </a:lnSpc>
            </a:pPr>
            <a:r>
              <a:rPr lang="en-US" altLang="zh-CN" sz="2600" dirty="0" smtClean="0">
                <a:solidFill>
                  <a:prstClr val="black"/>
                </a:solidFill>
                <a:latin typeface="Helvetica" pitchFamily="34" charset="0"/>
              </a:rPr>
              <a:t>1. What does “travel” mean in Western culture </a:t>
            </a:r>
          </a:p>
          <a:p>
            <a:pPr marL="514350" indent="-514350" algn="just">
              <a:lnSpc>
                <a:spcPct val="130000"/>
              </a:lnSpc>
            </a:pPr>
            <a:r>
              <a:rPr lang="en-US" altLang="zh-CN" sz="2600" dirty="0" smtClean="0">
                <a:solidFill>
                  <a:prstClr val="black"/>
                </a:solidFill>
                <a:latin typeface="Helvetica" pitchFamily="34" charset="0"/>
              </a:rPr>
              <a:t>    and in Chinese culture? </a:t>
            </a:r>
            <a:endParaRPr lang="zh-CN" altLang="en-US" sz="2600" dirty="0">
              <a:solidFill>
                <a:prstClr val="black"/>
              </a:solidFill>
              <a:latin typeface="Helvetica" pitchFamily="34" charset="0"/>
            </a:endParaRPr>
          </a:p>
        </p:txBody>
      </p:sp>
      <p:sp>
        <p:nvSpPr>
          <p:cNvPr id="8" name="文本框 5"/>
          <p:cNvSpPr txBox="1"/>
          <p:nvPr/>
        </p:nvSpPr>
        <p:spPr>
          <a:xfrm>
            <a:off x="617260" y="3857628"/>
            <a:ext cx="7598078" cy="612475"/>
          </a:xfrm>
          <a:prstGeom prst="rect">
            <a:avLst/>
          </a:prstGeom>
          <a:noFill/>
        </p:spPr>
        <p:txBody>
          <a:bodyPr wrap="square" rtlCol="0">
            <a:spAutoFit/>
          </a:bodyPr>
          <a:lstStyle/>
          <a:p>
            <a:pPr marL="539750" indent="-539750" algn="just">
              <a:lnSpc>
                <a:spcPct val="130000"/>
              </a:lnSpc>
            </a:pPr>
            <a:r>
              <a:rPr lang="en-US" altLang="zh-CN" sz="2600" dirty="0" smtClean="0">
                <a:solidFill>
                  <a:prstClr val="black"/>
                </a:solidFill>
                <a:latin typeface="Helvetica" pitchFamily="34" charset="0"/>
              </a:rPr>
              <a:t>2. Is a tourist a traveler? Why?   </a:t>
            </a:r>
            <a:endParaRPr lang="en-US" altLang="zh-CN" sz="2600" dirty="0">
              <a:solidFill>
                <a:prstClr val="black"/>
              </a:solidFill>
              <a:latin typeface="Helvetica" pitchFamily="34" charset="0"/>
            </a:endParaRPr>
          </a:p>
        </p:txBody>
      </p:sp>
      <p:pic>
        <p:nvPicPr>
          <p:cNvPr id="22" name="Picture 3">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320509" y="2635202"/>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TextBox 22">
            <a:hlinkClick r:id="rId4" action="ppaction://hlinksldjump"/>
          </p:cNvPr>
          <p:cNvSpPr txBox="1"/>
          <p:nvPr/>
        </p:nvSpPr>
        <p:spPr>
          <a:xfrm>
            <a:off x="7483693" y="3003373"/>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24" name="Picture 3">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380312" y="4992656"/>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 name="TextBox 24">
            <a:hlinkClick r:id="rId2" action="ppaction://hlinksldjump"/>
          </p:cNvPr>
          <p:cNvSpPr txBox="1"/>
          <p:nvPr/>
        </p:nvSpPr>
        <p:spPr>
          <a:xfrm>
            <a:off x="7603838" y="5360827"/>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11" name="Picture 2" descr="H:\2015年修改\图片12.jpg"/>
          <p:cNvPicPr>
            <a:picLocks noChangeAspect="1" noChangeArrowheads="1"/>
          </p:cNvPicPr>
          <p:nvPr/>
        </p:nvPicPr>
        <p:blipFill>
          <a:blip r:embed="rId5"/>
          <a:srcRect/>
          <a:stretch>
            <a:fillRect/>
          </a:stretch>
        </p:blipFill>
        <p:spPr bwMode="auto">
          <a:xfrm>
            <a:off x="0" y="0"/>
            <a:ext cx="7143750" cy="1225550"/>
          </a:xfrm>
          <a:prstGeom prst="rect">
            <a:avLst/>
          </a:prstGeom>
          <a:noFill/>
        </p:spPr>
      </p:pic>
      <p:pic>
        <p:nvPicPr>
          <p:cNvPr id="12" name="Picture 4">
            <a:hlinkClick r:id="rId6" action="ppaction://hlinksldjump"/>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95754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827288" y="2546986"/>
            <a:ext cx="7572428" cy="3310906"/>
          </a:xfrm>
          <a:prstGeom prst="rect">
            <a:avLst/>
          </a:prstGeom>
          <a:noFill/>
        </p:spPr>
        <p:txBody>
          <a:bodyPr vert="horz" wrap="square" rtlCol="0">
            <a:spAutoFit/>
          </a:bodyPr>
          <a:lstStyle/>
          <a:p>
            <a:pPr algn="just">
              <a:lnSpc>
                <a:spcPct val="110000"/>
              </a:lnSpc>
              <a:spcAft>
                <a:spcPts val="1200"/>
              </a:spcAft>
              <a:buClr>
                <a:srgbClr val="0E9D80"/>
              </a:buClr>
            </a:pPr>
            <a:r>
              <a:rPr lang="en-US" altLang="zh-CN" sz="2400" dirty="0" smtClean="0">
                <a:latin typeface="Helvetica" pitchFamily="34" charset="0"/>
              </a:rPr>
              <a:t>The solo travel has made a difference in his life. He didn't even know how to fix a bike before he started his tour. He set out on his journey armed with his passion for sports and his taste for a challenge but as he finished his trek, he discovered something much deeper. He reckons that to be oneself is important and his trip is doing what he loves. He hopes to inspire those like him to start living out their dreams.</a:t>
            </a:r>
          </a:p>
        </p:txBody>
      </p:sp>
      <p:pic>
        <p:nvPicPr>
          <p:cNvPr id="14" name="Picture 2" descr="H:\2015年修改\图片1.jpg"/>
          <p:cNvPicPr>
            <a:picLocks noChangeAspect="1" noChangeArrowheads="1"/>
          </p:cNvPicPr>
          <p:nvPr/>
        </p:nvPicPr>
        <p:blipFill>
          <a:blip r:embed="rId3"/>
          <a:srcRect l="776"/>
          <a:stretch>
            <a:fillRect/>
          </a:stretch>
        </p:blipFill>
        <p:spPr bwMode="auto">
          <a:xfrm>
            <a:off x="0" y="0"/>
            <a:ext cx="9135137" cy="1212850"/>
          </a:xfrm>
          <a:prstGeom prst="rect">
            <a:avLst/>
          </a:prstGeom>
          <a:noFill/>
        </p:spPr>
      </p:pic>
      <p:grpSp>
        <p:nvGrpSpPr>
          <p:cNvPr id="2" name="组合 23"/>
          <p:cNvGrpSpPr/>
          <p:nvPr/>
        </p:nvGrpSpPr>
        <p:grpSpPr>
          <a:xfrm>
            <a:off x="357158" y="1310694"/>
            <a:ext cx="8247290" cy="4870436"/>
            <a:chOff x="357158" y="1322256"/>
            <a:chExt cx="8247290" cy="5222252"/>
          </a:xfrm>
        </p:grpSpPr>
        <p:sp>
          <p:nvSpPr>
            <p:cNvPr id="9" name="TextBox 8"/>
            <p:cNvSpPr txBox="1"/>
            <p:nvPr/>
          </p:nvSpPr>
          <p:spPr>
            <a:xfrm>
              <a:off x="571472" y="1322256"/>
              <a:ext cx="7215238" cy="892552"/>
            </a:xfrm>
            <a:prstGeom prst="rect">
              <a:avLst/>
            </a:prstGeom>
            <a:noFill/>
          </p:spPr>
          <p:txBody>
            <a:bodyPr wrap="square" rtlCol="0">
              <a:spAutoFit/>
            </a:bodyPr>
            <a:lstStyle/>
            <a:p>
              <a:pPr marL="514350" indent="-514350" eaLnBrk="0" hangingPunct="0"/>
              <a:r>
                <a:rPr lang="en-US" altLang="zh-CN" sz="2600" dirty="0" smtClean="0">
                  <a:latin typeface="Helvetica" pitchFamily="34" charset="0"/>
                  <a:ea typeface="Cambria Math" pitchFamily="-112" charset="0"/>
                  <a:cs typeface="Arial" pitchFamily="-112" charset="0"/>
                </a:rPr>
                <a:t>3. How has he benefited from the experience?</a:t>
              </a:r>
            </a:p>
            <a:p>
              <a:pPr marL="514350" indent="-514350" eaLnBrk="0" hangingPunct="0"/>
              <a:endParaRPr lang="en-US" altLang="zh-CN" sz="2600" dirty="0" smtClean="0">
                <a:latin typeface="Helvetica" pitchFamily="34" charset="0"/>
                <a:ea typeface="Cambria Math" pitchFamily="-112" charset="0"/>
                <a:cs typeface="Arial" pitchFamily="-112" charset="0"/>
              </a:endParaRPr>
            </a:p>
          </p:txBody>
        </p:sp>
        <p:grpSp>
          <p:nvGrpSpPr>
            <p:cNvPr id="3" name="组合 16"/>
            <p:cNvGrpSpPr/>
            <p:nvPr/>
          </p:nvGrpSpPr>
          <p:grpSpPr>
            <a:xfrm>
              <a:off x="357158" y="1709151"/>
              <a:ext cx="8247290" cy="4835357"/>
              <a:chOff x="357158" y="1709151"/>
              <a:chExt cx="8247290" cy="4835357"/>
            </a:xfrm>
          </p:grpSpPr>
          <p:sp>
            <p:nvSpPr>
              <p:cNvPr id="20" name="圆角矩形 19"/>
              <p:cNvSpPr/>
              <p:nvPr/>
            </p:nvSpPr>
            <p:spPr>
              <a:xfrm>
                <a:off x="550925" y="2103240"/>
                <a:ext cx="8053523" cy="4441268"/>
              </a:xfrm>
              <a:prstGeom prst="roundRect">
                <a:avLst/>
              </a:prstGeom>
              <a:noFill/>
              <a:ln>
                <a:solidFill>
                  <a:srgbClr val="99CC0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7"/>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xmlns="">
                      <a14:imgLayer r:embed="rId5">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357158" y="1709151"/>
                <a:ext cx="1266701" cy="1195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a:hlinkClick r:id="rId6" action="ppaction://hlinksldjump"/>
              </p:cNvPr>
              <p:cNvSpPr txBox="1"/>
              <p:nvPr/>
            </p:nvSpPr>
            <p:spPr>
              <a:xfrm>
                <a:off x="550925" y="2071678"/>
                <a:ext cx="877803" cy="430887"/>
              </a:xfrm>
              <a:prstGeom prst="rect">
                <a:avLst/>
              </a:prstGeom>
              <a:noFill/>
            </p:spPr>
            <p:txBody>
              <a:bodyPr wrap="square" rtlCol="0">
                <a:spAutoFit/>
              </a:bodyPr>
              <a:lstStyle/>
              <a:p>
                <a:r>
                  <a:rPr lang="en-US" altLang="zh-CN" sz="22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200" b="1" dirty="0">
                  <a:solidFill>
                    <a:srgbClr val="FF6600"/>
                  </a:solidFill>
                  <a:effectLst>
                    <a:outerShdw blurRad="38100" dist="38100" dir="2700000" algn="tl">
                      <a:srgbClr val="000000">
                        <a:alpha val="43137"/>
                      </a:srgbClr>
                    </a:outerShdw>
                  </a:effectLst>
                  <a:latin typeface="Tempus Sans ITC" pitchFamily="82" charset="0"/>
                </a:endParaRPr>
              </a:p>
            </p:txBody>
          </p:sp>
        </p:grpSp>
      </p:grpSp>
      <p:pic>
        <p:nvPicPr>
          <p:cNvPr id="23" name="Picture 4">
            <a:hlinkClick r:id="rId7" action="ppaction://hlinksldjump"/>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457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500034" y="1142984"/>
            <a:ext cx="7598078" cy="810478"/>
          </a:xfrm>
          <a:prstGeom prst="rect">
            <a:avLst/>
          </a:prstGeom>
          <a:noFill/>
        </p:spPr>
        <p:txBody>
          <a:bodyPr wrap="square" rtlCol="0">
            <a:spAutoFit/>
          </a:bodyPr>
          <a:lstStyle/>
          <a:p>
            <a:pPr marL="363538" indent="-363538" algn="just">
              <a:lnSpc>
                <a:spcPts val="2800"/>
              </a:lnSpc>
            </a:pPr>
            <a:r>
              <a:rPr lang="en-US" altLang="zh-CN" sz="2600" dirty="0" smtClean="0">
                <a:solidFill>
                  <a:prstClr val="black"/>
                </a:solidFill>
                <a:latin typeface="Helvetica" pitchFamily="34" charset="0"/>
              </a:rPr>
              <a:t>1. What does “travel” mean in western culture and in Chinese culture? </a:t>
            </a:r>
            <a:endParaRPr lang="en-US" altLang="zh-CN" sz="2600" dirty="0">
              <a:solidFill>
                <a:prstClr val="black"/>
              </a:solidFill>
              <a:latin typeface="Helvetica" pitchFamily="34" charset="0"/>
            </a:endParaRPr>
          </a:p>
        </p:txBody>
      </p:sp>
      <p:pic>
        <p:nvPicPr>
          <p:cNvPr id="12" name="Picture 2" descr="H:\2015年修改\图片12.jpg"/>
          <p:cNvPicPr>
            <a:picLocks noChangeAspect="1" noChangeArrowheads="1"/>
          </p:cNvPicPr>
          <p:nvPr/>
        </p:nvPicPr>
        <p:blipFill>
          <a:blip r:embed="rId3"/>
          <a:srcRect/>
          <a:stretch>
            <a:fillRect/>
          </a:stretch>
        </p:blipFill>
        <p:spPr bwMode="auto">
          <a:xfrm>
            <a:off x="0" y="0"/>
            <a:ext cx="7143750" cy="1225550"/>
          </a:xfrm>
          <a:prstGeom prst="rect">
            <a:avLst/>
          </a:prstGeom>
          <a:noFill/>
        </p:spPr>
      </p:pic>
      <p:grpSp>
        <p:nvGrpSpPr>
          <p:cNvPr id="2" name="组合 13"/>
          <p:cNvGrpSpPr/>
          <p:nvPr/>
        </p:nvGrpSpPr>
        <p:grpSpPr>
          <a:xfrm>
            <a:off x="-32" y="1643050"/>
            <a:ext cx="8834894" cy="4996907"/>
            <a:chOff x="-1276" y="2098657"/>
            <a:chExt cx="8911769" cy="4996907"/>
          </a:xfrm>
        </p:grpSpPr>
        <p:sp>
          <p:nvSpPr>
            <p:cNvPr id="16" name="圆角矩形 15"/>
            <p:cNvSpPr/>
            <p:nvPr/>
          </p:nvSpPr>
          <p:spPr>
            <a:xfrm>
              <a:off x="483861" y="2480508"/>
              <a:ext cx="8426632" cy="461505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276" y="2098657"/>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a:hlinkClick r:id="rId5" action="ppaction://hlinksldjump"/>
            </p:cNvPr>
            <p:cNvSpPr txBox="1"/>
            <p:nvPr/>
          </p:nvSpPr>
          <p:spPr>
            <a:xfrm>
              <a:off x="339741" y="2550775"/>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13" name="Picture 4">
            <a:hlinkClick r:id="rId6" action="ppaction://hlinksldjump"/>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785786" y="2088609"/>
            <a:ext cx="7633045" cy="4637552"/>
          </a:xfrm>
          <a:prstGeom prst="rect">
            <a:avLst/>
          </a:prstGeom>
          <a:noFill/>
        </p:spPr>
        <p:txBody>
          <a:bodyPr vert="horz" wrap="square" rtlCol="0">
            <a:spAutoFit/>
          </a:bodyPr>
          <a:lstStyle>
            <a:defPPr>
              <a:defRPr lang="zh-CN"/>
            </a:defPPr>
            <a:lvl1pPr algn="just">
              <a:lnSpc>
                <a:spcPts val="2800"/>
              </a:lnSpc>
              <a:spcAft>
                <a:spcPts val="1200"/>
              </a:spcAft>
              <a:defRPr sz="2200">
                <a:latin typeface="Helvetica" pitchFamily="34" charset="0"/>
              </a:defRPr>
            </a:lvl1pPr>
          </a:lstStyle>
          <a:p>
            <a:pPr marL="93663" indent="-93663">
              <a:lnSpc>
                <a:spcPct val="120000"/>
              </a:lnSpc>
            </a:pPr>
            <a:r>
              <a:rPr lang="en-US" altLang="zh-CN" sz="2400" dirty="0" smtClean="0"/>
              <a:t>       </a:t>
            </a:r>
            <a:r>
              <a:rPr lang="en-US" sz="2400" dirty="0" smtClean="0"/>
              <a:t>“The word “travel” comes from the Old French        word “travail” (or “</a:t>
            </a:r>
            <a:r>
              <a:rPr lang="en-US" sz="2400" dirty="0" err="1" smtClean="0"/>
              <a:t>travailler</a:t>
            </a:r>
            <a:r>
              <a:rPr lang="en-US" sz="2400" dirty="0" smtClean="0"/>
              <a:t>”), which means “to work, to labor; a suffering or painful effort, an arduous journey, a tormenting experience.” “Travel,” thus, is "a painful and laborious journey". The Mandarin Chinese word for “travel” is “</a:t>
            </a:r>
            <a:r>
              <a:rPr lang="en-US" sz="2400" dirty="0" err="1" smtClean="0"/>
              <a:t>lu</a:t>
            </a:r>
            <a:r>
              <a:rPr lang="en-US" sz="2400" dirty="0" smtClean="0"/>
              <a:t> </a:t>
            </a:r>
            <a:r>
              <a:rPr lang="en-US" sz="2400" dirty="0" err="1" smtClean="0"/>
              <a:t>xing</a:t>
            </a:r>
            <a:r>
              <a:rPr lang="en-US" sz="2400" dirty="0" smtClean="0"/>
              <a:t>,”  which means going on a long journey with company with or without a purpose, recorded in the book of rites. Therefore, Chinese prefer to travel with company rather than go alone though solo travel is more common than before.</a:t>
            </a:r>
            <a:endParaRPr lang="en-US" altLang="zh-CN" sz="2400" dirty="0"/>
          </a:p>
        </p:txBody>
      </p:sp>
    </p:spTree>
    <p:extLst>
      <p:ext uri="{BB962C8B-B14F-4D97-AF65-F5344CB8AC3E}">
        <p14:creationId xmlns:p14="http://schemas.microsoft.com/office/powerpoint/2010/main" xmlns="" val="231990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03012" y="2428868"/>
            <a:ext cx="7312326" cy="4483663"/>
          </a:xfrm>
          <a:prstGeom prst="rect">
            <a:avLst/>
          </a:prstGeom>
          <a:noFill/>
        </p:spPr>
        <p:txBody>
          <a:bodyPr vert="horz" wrap="square" rtlCol="0">
            <a:spAutoFit/>
          </a:bodyPr>
          <a:lstStyle>
            <a:defPPr>
              <a:defRPr lang="zh-CN"/>
            </a:defPPr>
            <a:lvl1pPr algn="just">
              <a:lnSpc>
                <a:spcPts val="2800"/>
              </a:lnSpc>
              <a:spcAft>
                <a:spcPts val="1200"/>
              </a:spcAft>
              <a:defRPr sz="2200">
                <a:latin typeface="Helvetica" pitchFamily="34" charset="0"/>
              </a:defRPr>
            </a:lvl1pPr>
          </a:lstStyle>
          <a:p>
            <a:pPr>
              <a:lnSpc>
                <a:spcPct val="120000"/>
              </a:lnSpc>
            </a:pPr>
            <a:r>
              <a:rPr lang="en-US" sz="2400" dirty="0" smtClean="0"/>
              <a:t>         A traveler  must be different from a tourist. American writer Daniel J. </a:t>
            </a:r>
            <a:r>
              <a:rPr lang="en-US" sz="2400" dirty="0" err="1" smtClean="0"/>
              <a:t>Boorstin</a:t>
            </a:r>
            <a:r>
              <a:rPr lang="en-US" sz="2400" dirty="0" smtClean="0"/>
              <a:t> once penned, “</a:t>
            </a:r>
            <a:r>
              <a:rPr lang="en-US" sz="2400" i="1" dirty="0" smtClean="0">
                <a:solidFill>
                  <a:srgbClr val="FF6600"/>
                </a:solidFill>
              </a:rPr>
              <a:t>The traveler was active; he went strenuously in search of people, of adventure, of experience. The tourist is passive; he expects interesting things to happen to him. He goes ‘sight-seeing</a:t>
            </a:r>
            <a:r>
              <a:rPr lang="en-US" sz="2400" dirty="0" smtClean="0">
                <a:solidFill>
                  <a:srgbClr val="FF6600"/>
                </a:solidFill>
              </a:rPr>
              <a:t>.</a:t>
            </a:r>
            <a:r>
              <a:rPr lang="en-US" sz="2400" dirty="0" smtClean="0"/>
              <a:t>’” According to the English journalist, novelist, and essayist Gilbert K. Chesterton,  “</a:t>
            </a:r>
            <a:r>
              <a:rPr lang="en-US" sz="2400" i="1" dirty="0" smtClean="0">
                <a:solidFill>
                  <a:srgbClr val="FF6600"/>
                </a:solidFill>
              </a:rPr>
              <a:t>The traveler sees what he sees, the tourist sees what he has come to see</a:t>
            </a:r>
            <a:r>
              <a:rPr lang="en-US" sz="2400" dirty="0" smtClean="0"/>
              <a:t>.” </a:t>
            </a:r>
            <a:br>
              <a:rPr lang="en-US" sz="2400" dirty="0" smtClean="0"/>
            </a:br>
            <a:endParaRPr lang="en-US" altLang="zh-CN" sz="2400" dirty="0"/>
          </a:p>
        </p:txBody>
      </p:sp>
      <p:sp>
        <p:nvSpPr>
          <p:cNvPr id="15" name="文本框 5"/>
          <p:cNvSpPr txBox="1"/>
          <p:nvPr/>
        </p:nvSpPr>
        <p:spPr>
          <a:xfrm>
            <a:off x="831574" y="1428736"/>
            <a:ext cx="7598078" cy="451406"/>
          </a:xfrm>
          <a:prstGeom prst="rect">
            <a:avLst/>
          </a:prstGeom>
          <a:noFill/>
        </p:spPr>
        <p:txBody>
          <a:bodyPr wrap="square" rtlCol="0">
            <a:spAutoFit/>
          </a:bodyPr>
          <a:lstStyle/>
          <a:p>
            <a:pPr marL="363538" indent="-363538" algn="just">
              <a:lnSpc>
                <a:spcPts val="2800"/>
              </a:lnSpc>
            </a:pPr>
            <a:r>
              <a:rPr lang="en-US" altLang="zh-CN" sz="2600" dirty="0" smtClean="0">
                <a:solidFill>
                  <a:prstClr val="black"/>
                </a:solidFill>
                <a:latin typeface="Helvetica" pitchFamily="34" charset="0"/>
              </a:rPr>
              <a:t>2. Is a tourist a traveler? Why? </a:t>
            </a:r>
            <a:endParaRPr lang="en-US" altLang="zh-CN" sz="2600" dirty="0">
              <a:solidFill>
                <a:prstClr val="black"/>
              </a:solidFill>
              <a:latin typeface="Helvetica" pitchFamily="34" charset="0"/>
            </a:endParaRPr>
          </a:p>
        </p:txBody>
      </p:sp>
      <p:pic>
        <p:nvPicPr>
          <p:cNvPr id="12" name="Picture 2" descr="H:\2015年修改\图片12.jpg"/>
          <p:cNvPicPr>
            <a:picLocks noChangeAspect="1" noChangeArrowheads="1"/>
          </p:cNvPicPr>
          <p:nvPr/>
        </p:nvPicPr>
        <p:blipFill>
          <a:blip r:embed="rId3"/>
          <a:srcRect/>
          <a:stretch>
            <a:fillRect/>
          </a:stretch>
        </p:blipFill>
        <p:spPr bwMode="auto">
          <a:xfrm>
            <a:off x="0" y="0"/>
            <a:ext cx="7143750" cy="1225550"/>
          </a:xfrm>
          <a:prstGeom prst="rect">
            <a:avLst/>
          </a:prstGeom>
          <a:noFill/>
        </p:spPr>
      </p:pic>
      <p:grpSp>
        <p:nvGrpSpPr>
          <p:cNvPr id="14" name="组合 13"/>
          <p:cNvGrpSpPr/>
          <p:nvPr/>
        </p:nvGrpSpPr>
        <p:grpSpPr>
          <a:xfrm>
            <a:off x="142844" y="1785926"/>
            <a:ext cx="8460000" cy="4785017"/>
            <a:chOff x="142844" y="1884343"/>
            <a:chExt cx="8533612" cy="4785017"/>
          </a:xfrm>
        </p:grpSpPr>
        <p:sp>
          <p:nvSpPr>
            <p:cNvPr id="16" name="圆角矩形 15"/>
            <p:cNvSpPr/>
            <p:nvPr/>
          </p:nvSpPr>
          <p:spPr>
            <a:xfrm>
              <a:off x="483861" y="2336461"/>
              <a:ext cx="8192595" cy="4332899"/>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42844" y="1884343"/>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a:hlinkClick r:id="rId5" action="ppaction://hlinksldjump"/>
            </p:cNvPr>
            <p:cNvSpPr txBox="1"/>
            <p:nvPr/>
          </p:nvSpPr>
          <p:spPr>
            <a:xfrm>
              <a:off x="483861" y="2336461"/>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13" name="Picture 4">
            <a:hlinkClick r:id="rId6" action="ppaction://hlinksldjump"/>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1990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697837" y="3625650"/>
            <a:ext cx="1863921" cy="400110"/>
          </a:xfrm>
          <a:prstGeom prst="rect">
            <a:avLst/>
          </a:prstGeom>
          <a:noFill/>
        </p:spPr>
        <p:txBody>
          <a:bodyPr wrap="square" rtlCol="0">
            <a:spAutoFit/>
          </a:bodyPr>
          <a:lstStyle/>
          <a:p>
            <a:r>
              <a:rPr lang="en-US" altLang="zh-CN" sz="2000" dirty="0">
                <a:ln w="18415" cmpd="sng">
                  <a:solidFill>
                    <a:srgbClr val="FFFFFF"/>
                  </a:solidFill>
                  <a:prstDash val="solid"/>
                </a:ln>
                <a:solidFill>
                  <a:schemeClr val="bg1"/>
                </a:solidFill>
                <a:latin typeface="+mj-lt"/>
              </a:rPr>
              <a:t>Thematic study</a:t>
            </a:r>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857884"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Rectangle 22"/>
          <p:cNvSpPr>
            <a:spLocks noChangeArrowheads="1"/>
          </p:cNvSpPr>
          <p:nvPr/>
        </p:nvSpPr>
        <p:spPr bwMode="auto">
          <a:xfrm>
            <a:off x="5769955" y="141230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Comparative Study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grpSp>
        <p:nvGrpSpPr>
          <p:cNvPr id="25" name="组合 24"/>
          <p:cNvGrpSpPr/>
          <p:nvPr/>
        </p:nvGrpSpPr>
        <p:grpSpPr>
          <a:xfrm>
            <a:off x="4431624" y="2711894"/>
            <a:ext cx="4712376" cy="1186605"/>
            <a:chOff x="4431624" y="2711894"/>
            <a:chExt cx="4712376" cy="1186605"/>
          </a:xfrm>
        </p:grpSpPr>
        <p:pic>
          <p:nvPicPr>
            <p:cNvPr id="1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4431624" y="2711894"/>
              <a:ext cx="4712376" cy="11866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5" action="ppaction://hlinksldjump"/>
            </p:cNvPr>
            <p:cNvSpPr txBox="1"/>
            <p:nvPr/>
          </p:nvSpPr>
          <p:spPr>
            <a:xfrm>
              <a:off x="5643570" y="3069551"/>
              <a:ext cx="2887355"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Thematic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Study</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grpSp>
        <p:nvGrpSpPr>
          <p:cNvPr id="27" name="组合 26"/>
          <p:cNvGrpSpPr/>
          <p:nvPr/>
        </p:nvGrpSpPr>
        <p:grpSpPr>
          <a:xfrm>
            <a:off x="3571900" y="4242659"/>
            <a:ext cx="5572132" cy="1186605"/>
            <a:chOff x="3571868" y="4099779"/>
            <a:chExt cx="5572132" cy="1186605"/>
          </a:xfrm>
        </p:grpSpPr>
        <p:pic>
          <p:nvPicPr>
            <p:cNvPr id="2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l="2426"/>
            <a:stretch>
              <a:fillRect/>
            </a:stretch>
          </p:blipFill>
          <p:spPr bwMode="auto">
            <a:xfrm rot="10800000">
              <a:off x="3571868" y="4099779"/>
              <a:ext cx="5572132" cy="11866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8" name="TextBox 27">
              <a:hlinkClick r:id="rId6" action="ppaction://hlinksldjump"/>
            </p:cNvPr>
            <p:cNvSpPr txBox="1"/>
            <p:nvPr/>
          </p:nvSpPr>
          <p:spPr>
            <a:xfrm>
              <a:off x="4322454" y="4426873"/>
              <a:ext cx="4250074"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Features Analysis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pic>
        <p:nvPicPr>
          <p:cNvPr id="22"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9" name="组合 18"/>
          <p:cNvGrpSpPr/>
          <p:nvPr/>
        </p:nvGrpSpPr>
        <p:grpSpPr>
          <a:xfrm>
            <a:off x="-32" y="0"/>
            <a:ext cx="9144064" cy="1142984"/>
            <a:chOff x="-32" y="0"/>
            <a:chExt cx="9144064" cy="1142984"/>
          </a:xfrm>
        </p:grpSpPr>
        <p:sp>
          <p:nvSpPr>
            <p:cNvPr id="29" name="Rectangle 10"/>
            <p:cNvSpPr/>
            <p:nvPr/>
          </p:nvSpPr>
          <p:spPr>
            <a:xfrm>
              <a:off x="-32"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30" name="TextBox 29"/>
            <p:cNvSpPr txBox="1"/>
            <p:nvPr/>
          </p:nvSpPr>
          <p:spPr>
            <a:xfrm>
              <a:off x="785786" y="0"/>
              <a:ext cx="762000" cy="707886"/>
            </a:xfrm>
            <a:prstGeom prst="rect">
              <a:avLst/>
            </a:prstGeom>
            <a:noFill/>
          </p:spPr>
          <p:txBody>
            <a:bodyPr wrap="square" rtlCol="0">
              <a:spAutoFit/>
            </a:bodyPr>
            <a:lstStyle/>
            <a:p>
              <a:r>
                <a:rPr lang="en-US" altLang="zh-CN" sz="4000" b="1" i="1" dirty="0" smtClean="0">
                  <a:latin typeface="Helvetica" pitchFamily="34" charset="0"/>
                  <a:ea typeface="Arial Unicode MS" pitchFamily="34" charset="-122"/>
                  <a:cs typeface="Helvetica Neue"/>
                </a:rPr>
                <a:t>B</a:t>
              </a:r>
              <a:endParaRPr lang="en-US" altLang="zh-CN" sz="4000" b="1" i="1" dirty="0">
                <a:latin typeface="Helvetica" pitchFamily="34" charset="0"/>
                <a:ea typeface="Arial Unicode MS" pitchFamily="34" charset="-122"/>
                <a:cs typeface="Helvetica Neue"/>
              </a:endParaRPr>
            </a:p>
          </p:txBody>
        </p:sp>
        <p:sp>
          <p:nvSpPr>
            <p:cNvPr id="31" name="Isosceles Triangle 15"/>
            <p:cNvSpPr/>
            <p:nvPr/>
          </p:nvSpPr>
          <p:spPr>
            <a:xfrm flipV="1">
              <a:off x="1285852" y="3810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1450387" y="127321"/>
              <a:ext cx="7693645" cy="1015663"/>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Traveling solo—A blessing overall!</a:t>
              </a:r>
            </a:p>
            <a:p>
              <a:endParaRPr lang="en-US" sz="3200" dirty="0">
                <a:effectLst>
                  <a:glow rad="101600">
                    <a:schemeClr val="tx1">
                      <a:alpha val="60000"/>
                    </a:schemeClr>
                  </a:glow>
                  <a:outerShdw blurRad="38100" dist="38100" dir="2700000" algn="tl">
                    <a:srgbClr val="000000">
                      <a:alpha val="43137"/>
                    </a:srgbClr>
                  </a:outerShdw>
                </a:effectLst>
              </a:endParaRPr>
            </a:p>
          </p:txBody>
        </p:sp>
        <p:sp>
          <p:nvSpPr>
            <p:cNvPr id="33" name="TextBox 32"/>
            <p:cNvSpPr txBox="1"/>
            <p:nvPr/>
          </p:nvSpPr>
          <p:spPr>
            <a:xfrm>
              <a:off x="-32" y="232926"/>
              <a:ext cx="1018227" cy="369332"/>
            </a:xfrm>
            <a:prstGeom prst="rect">
              <a:avLst/>
            </a:prstGeom>
            <a:noFill/>
          </p:spPr>
          <p:txBody>
            <a:bodyPr wrap="none" rtlCol="0">
              <a:spAutoFit/>
            </a:bodyPr>
            <a:lstStyle/>
            <a:p>
              <a:r>
                <a:rPr lang="en-US" b="1" i="1" dirty="0" smtClean="0">
                  <a:latin typeface="Helvetica" pitchFamily="34" charset="0"/>
                  <a:cs typeface="Helvetica Neue"/>
                </a:rPr>
                <a:t>Section</a:t>
              </a:r>
              <a:endParaRPr lang="en-US" b="1" i="1" dirty="0">
                <a:latin typeface="Helvetica" pitchFamily="34" charset="0"/>
                <a:cs typeface="Helvetica Neue"/>
              </a:endParaRPr>
            </a:p>
          </p:txBody>
        </p:sp>
      </p:grpSp>
      <p:pic>
        <p:nvPicPr>
          <p:cNvPr id="23554" name="Picture 2" descr="http://i3.sinaimg.cn/travel/2013/1115/U8159P704DT20131115154937.jpg"/>
          <p:cNvPicPr>
            <a:picLocks noChangeAspect="1" noChangeArrowheads="1"/>
          </p:cNvPicPr>
          <p:nvPr/>
        </p:nvPicPr>
        <p:blipFill>
          <a:blip r:embed="rId9"/>
          <a:srcRect/>
          <a:stretch>
            <a:fillRect/>
          </a:stretch>
        </p:blipFill>
        <p:spPr bwMode="auto">
          <a:xfrm>
            <a:off x="357158" y="2428868"/>
            <a:ext cx="3751014" cy="2811616"/>
          </a:xfrm>
          <a:prstGeom prst="rect">
            <a:avLst/>
          </a:prstGeom>
          <a:ln>
            <a:noFill/>
          </a:ln>
          <a:effectLst>
            <a:softEdge rad="112500"/>
          </a:effectLst>
        </p:spPr>
      </p:pic>
    </p:spTree>
    <p:extLst>
      <p:ext uri="{BB962C8B-B14F-4D97-AF65-F5344CB8AC3E}">
        <p14:creationId xmlns:p14="http://schemas.microsoft.com/office/powerpoint/2010/main" xmlns="" val="37343454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14348" y="3707974"/>
            <a:ext cx="7166350" cy="892552"/>
          </a:xfrm>
          <a:prstGeom prst="rect">
            <a:avLst/>
          </a:prstGeom>
          <a:noFill/>
        </p:spPr>
        <p:txBody>
          <a:bodyPr wrap="square" rtlCol="0">
            <a:spAutoFit/>
          </a:bodyPr>
          <a:lstStyle/>
          <a:p>
            <a:pPr marL="363538" indent="-363538" algn="just">
              <a:defRPr/>
            </a:pPr>
            <a:r>
              <a:rPr lang="en-US" altLang="zh-CN" sz="2600" dirty="0" smtClean="0">
                <a:solidFill>
                  <a:prstClr val="black"/>
                </a:solidFill>
                <a:latin typeface="Helvetica" pitchFamily="34" charset="0"/>
              </a:rPr>
              <a:t>2. As college students, would you like to travel? Why? Alone or with company?</a:t>
            </a:r>
            <a:endParaRPr lang="zh-CN" altLang="en-US" sz="2600" dirty="0" smtClean="0">
              <a:solidFill>
                <a:prstClr val="black"/>
              </a:solidFill>
              <a:latin typeface="Helvetica" pitchFamily="34" charset="0"/>
            </a:endParaRPr>
          </a:p>
        </p:txBody>
      </p:sp>
      <p:sp>
        <p:nvSpPr>
          <p:cNvPr id="8" name="文本框 5"/>
          <p:cNvSpPr txBox="1"/>
          <p:nvPr/>
        </p:nvSpPr>
        <p:spPr>
          <a:xfrm>
            <a:off x="714348" y="1825535"/>
            <a:ext cx="7286676" cy="892552"/>
          </a:xfrm>
          <a:prstGeom prst="rect">
            <a:avLst/>
          </a:prstGeom>
          <a:noFill/>
        </p:spPr>
        <p:txBody>
          <a:bodyPr wrap="square" rtlCol="0">
            <a:spAutoFit/>
          </a:bodyPr>
          <a:lstStyle/>
          <a:p>
            <a:pPr marL="514350" indent="-514350" algn="just">
              <a:defRPr/>
            </a:pPr>
            <a:r>
              <a:rPr lang="en-US" altLang="zh-CN" sz="2600" dirty="0" smtClean="0">
                <a:latin typeface="Helvetica" pitchFamily="34" charset="0"/>
              </a:rPr>
              <a:t>1. Comparison between “why we travel” and </a:t>
            </a:r>
          </a:p>
          <a:p>
            <a:pPr marL="514350" indent="-514350" algn="just">
              <a:defRPr/>
            </a:pPr>
            <a:r>
              <a:rPr lang="en-US" altLang="zh-CN" sz="2600" dirty="0" smtClean="0">
                <a:latin typeface="Helvetica" pitchFamily="34" charset="0"/>
              </a:rPr>
              <a:t>    “why we travel solo”.</a:t>
            </a:r>
            <a:endParaRPr lang="zh-CN" altLang="en-US" sz="2600" dirty="0" smtClean="0">
              <a:latin typeface="Helvetica" pitchFamily="34" charset="0"/>
            </a:endParaRPr>
          </a:p>
        </p:txBody>
      </p:sp>
      <p:pic>
        <p:nvPicPr>
          <p:cNvPr id="1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03601" y="2404090"/>
            <a:ext cx="1211496" cy="952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a:hlinkClick r:id="rId2" action="ppaction://hlinksldjump"/>
          </p:cNvPr>
          <p:cNvSpPr txBox="1"/>
          <p:nvPr/>
        </p:nvSpPr>
        <p:spPr>
          <a:xfrm>
            <a:off x="6810748" y="2500306"/>
            <a:ext cx="1073620"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14" name="Picture 2">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810748" y="4785976"/>
            <a:ext cx="1204349" cy="947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Box 14">
            <a:hlinkClick r:id="rId4" action="ppaction://hlinksldjump"/>
          </p:cNvPr>
          <p:cNvSpPr txBox="1"/>
          <p:nvPr/>
        </p:nvSpPr>
        <p:spPr>
          <a:xfrm>
            <a:off x="6807078" y="4869160"/>
            <a:ext cx="1073620"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13314" name="Picture 2" descr="H:\2015年修改\图片13.jpg"/>
          <p:cNvPicPr>
            <a:picLocks noChangeAspect="1" noChangeArrowheads="1"/>
          </p:cNvPicPr>
          <p:nvPr/>
        </p:nvPicPr>
        <p:blipFill>
          <a:blip r:embed="rId6"/>
          <a:srcRect/>
          <a:stretch>
            <a:fillRect/>
          </a:stretch>
        </p:blipFill>
        <p:spPr bwMode="auto">
          <a:xfrm>
            <a:off x="34922" y="0"/>
            <a:ext cx="4108450" cy="1195387"/>
          </a:xfrm>
          <a:prstGeom prst="rect">
            <a:avLst/>
          </a:prstGeom>
          <a:noFill/>
        </p:spPr>
      </p:pic>
      <p:pic>
        <p:nvPicPr>
          <p:cNvPr id="17"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68011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759159" y="1214422"/>
            <a:ext cx="7435153" cy="892552"/>
          </a:xfrm>
          <a:prstGeom prst="rect">
            <a:avLst/>
          </a:prstGeom>
          <a:noFill/>
        </p:spPr>
        <p:txBody>
          <a:bodyPr wrap="square" rtlCol="0">
            <a:spAutoFit/>
          </a:bodyPr>
          <a:lstStyle/>
          <a:p>
            <a:pPr marL="514350" indent="-514350" algn="just">
              <a:buAutoNum type="arabicPeriod"/>
              <a:defRPr/>
            </a:pPr>
            <a:r>
              <a:rPr lang="en-US" altLang="zh-CN" sz="2600" dirty="0" smtClean="0">
                <a:latin typeface="Helvetica" pitchFamily="34" charset="0"/>
              </a:rPr>
              <a:t>Comparison between “why we travel” and “why we travel solo”.</a:t>
            </a:r>
            <a:endParaRPr lang="zh-CN" altLang="en-US" sz="2600" dirty="0" smtClean="0">
              <a:latin typeface="Helvetica" pitchFamily="34" charset="0"/>
            </a:endParaRPr>
          </a:p>
        </p:txBody>
      </p:sp>
      <p:sp>
        <p:nvSpPr>
          <p:cNvPr id="14" name="矩形 22"/>
          <p:cNvSpPr>
            <a:spLocks noChangeArrowheads="1"/>
          </p:cNvSpPr>
          <p:nvPr/>
        </p:nvSpPr>
        <p:spPr bwMode="auto">
          <a:xfrm>
            <a:off x="857224" y="2214554"/>
            <a:ext cx="2441694" cy="523220"/>
          </a:xfrm>
          <a:prstGeom prst="rect">
            <a:avLst/>
          </a:prstGeom>
          <a:noFill/>
          <a:ln w="9525">
            <a:noFill/>
            <a:miter lim="800000"/>
            <a:headEnd/>
            <a:tailEnd/>
          </a:ln>
        </p:spPr>
        <p:txBody>
          <a:bodyPr wrap="none">
            <a:spAutoFit/>
          </a:bodyPr>
          <a:lstStyle/>
          <a:p>
            <a:pPr algn="ctr" eaLnBrk="0" hangingPunct="0"/>
            <a:r>
              <a:rPr lang="en-US" altLang="zh-CN" sz="2800" dirty="0" smtClean="0">
                <a:latin typeface="Helvetica" pitchFamily="34" charset="0"/>
              </a:rPr>
              <a:t>Why we travel</a:t>
            </a:r>
          </a:p>
        </p:txBody>
      </p:sp>
      <p:sp>
        <p:nvSpPr>
          <p:cNvPr id="15" name="Rectangle 20"/>
          <p:cNvSpPr>
            <a:spLocks noChangeArrowheads="1"/>
          </p:cNvSpPr>
          <p:nvPr/>
        </p:nvSpPr>
        <p:spPr bwMode="auto">
          <a:xfrm>
            <a:off x="142844" y="2786058"/>
            <a:ext cx="4439623" cy="3683060"/>
          </a:xfrm>
          <a:prstGeom prst="rect">
            <a:avLst/>
          </a:prstGeom>
          <a:noFill/>
          <a:ln w="9525">
            <a:noFill/>
            <a:miter lim="800000"/>
            <a:headEnd/>
            <a:tailEnd/>
          </a:ln>
          <a:effectLst>
            <a:prstShdw prst="shdw11">
              <a:schemeClr val="accent1">
                <a:gamma/>
                <a:shade val="60000"/>
                <a:invGamma/>
                <a:alpha val="50000"/>
              </a:schemeClr>
            </a:prstShdw>
          </a:effectLst>
        </p:spPr>
        <p:txBody>
          <a:bodyPr wrap="square" anchor="ctr">
            <a:spAutoFit/>
          </a:bodyPr>
          <a:lstStyle/>
          <a:p>
            <a:pPr marL="265113" indent="-265113">
              <a:lnSpc>
                <a:spcPts val="2800"/>
              </a:lnSpc>
              <a:defRPr/>
            </a:pPr>
            <a:r>
              <a:rPr lang="en-US" altLang="zh-CN" sz="2400" dirty="0" smtClean="0">
                <a:solidFill>
                  <a:srgbClr val="00B0F0"/>
                </a:solidFill>
                <a:latin typeface="Helvetica" pitchFamily="34" charset="0"/>
              </a:rPr>
              <a:t>1.</a:t>
            </a:r>
            <a:r>
              <a:rPr lang="en-US" altLang="zh-CN" sz="2400" dirty="0" smtClean="0">
                <a:latin typeface="Helvetica" pitchFamily="34" charset="0"/>
              </a:rPr>
              <a:t>Travel loosens the cognitive chain imprisoning us.</a:t>
            </a:r>
          </a:p>
          <a:p>
            <a:pPr marL="265113" indent="-265113">
              <a:lnSpc>
                <a:spcPts val="2800"/>
              </a:lnSpc>
              <a:defRPr/>
            </a:pPr>
            <a:r>
              <a:rPr lang="en-US" altLang="zh-CN" sz="2400" dirty="0" smtClean="0">
                <a:solidFill>
                  <a:srgbClr val="00B0F0"/>
                </a:solidFill>
                <a:latin typeface="Helvetica" pitchFamily="34" charset="0"/>
              </a:rPr>
              <a:t>2.</a:t>
            </a:r>
            <a:r>
              <a:rPr lang="en-US" altLang="zh-CN" sz="2400" dirty="0" smtClean="0">
                <a:latin typeface="Helvetica" pitchFamily="34" charset="0"/>
              </a:rPr>
              <a:t>Experienced travelers are open to ambiguity; they interpret the world in different ways.</a:t>
            </a:r>
            <a:endParaRPr lang="zh-CN" altLang="en-US" sz="2400" dirty="0">
              <a:latin typeface="Helvetica" pitchFamily="34" charset="0"/>
            </a:endParaRPr>
          </a:p>
          <a:p>
            <a:pPr marL="457200" indent="-457200">
              <a:lnSpc>
                <a:spcPts val="2800"/>
              </a:lnSpc>
              <a:defRPr/>
            </a:pPr>
            <a:r>
              <a:rPr lang="en-US" altLang="zh-CN" sz="2400" dirty="0" smtClean="0">
                <a:solidFill>
                  <a:srgbClr val="00B0F0"/>
                </a:solidFill>
                <a:latin typeface="Helvetica" pitchFamily="34" charset="0"/>
              </a:rPr>
              <a:t>3.</a:t>
            </a:r>
            <a:r>
              <a:rPr lang="en-US" altLang="zh-CN" sz="2400" dirty="0" smtClean="0">
                <a:latin typeface="Helvetica" pitchFamily="34" charset="0"/>
              </a:rPr>
              <a:t>Thesis statement:</a:t>
            </a:r>
          </a:p>
          <a:p>
            <a:pPr marL="265113" indent="-265113">
              <a:lnSpc>
                <a:spcPts val="2800"/>
              </a:lnSpc>
              <a:defRPr/>
            </a:pPr>
            <a:r>
              <a:rPr lang="en-US" altLang="zh-CN" sz="2400" dirty="0" smtClean="0">
                <a:latin typeface="Helvetica" pitchFamily="34" charset="0"/>
              </a:rPr>
              <a:t>   We travel because distance and difference are the secret cornerstones of creativity.</a:t>
            </a:r>
            <a:endParaRPr lang="en-US" altLang="zh-CN" sz="2400" dirty="0">
              <a:latin typeface="+mn-lt"/>
            </a:endParaRPr>
          </a:p>
        </p:txBody>
      </p:sp>
      <p:sp>
        <p:nvSpPr>
          <p:cNvPr id="19" name="矩形 22"/>
          <p:cNvSpPr>
            <a:spLocks noChangeArrowheads="1"/>
          </p:cNvSpPr>
          <p:nvPr/>
        </p:nvSpPr>
        <p:spPr bwMode="auto">
          <a:xfrm>
            <a:off x="5143504" y="2214554"/>
            <a:ext cx="3256212" cy="523220"/>
          </a:xfrm>
          <a:prstGeom prst="rect">
            <a:avLst/>
          </a:prstGeom>
          <a:noFill/>
          <a:ln w="9525">
            <a:noFill/>
            <a:miter lim="800000"/>
            <a:headEnd/>
            <a:tailEnd/>
          </a:ln>
        </p:spPr>
        <p:txBody>
          <a:bodyPr wrap="square">
            <a:spAutoFit/>
          </a:bodyPr>
          <a:lstStyle/>
          <a:p>
            <a:pPr algn="ctr" eaLnBrk="0" hangingPunct="0"/>
            <a:r>
              <a:rPr lang="en-US" altLang="zh-CN" sz="2800" dirty="0" smtClean="0">
                <a:latin typeface="Helvetica" pitchFamily="34" charset="0"/>
              </a:rPr>
              <a:t>Why we travel solo</a:t>
            </a:r>
          </a:p>
        </p:txBody>
      </p:sp>
      <p:sp>
        <p:nvSpPr>
          <p:cNvPr id="20" name="Rectangle 20"/>
          <p:cNvSpPr>
            <a:spLocks noChangeArrowheads="1"/>
          </p:cNvSpPr>
          <p:nvPr/>
        </p:nvSpPr>
        <p:spPr bwMode="auto">
          <a:xfrm>
            <a:off x="4538346" y="2819657"/>
            <a:ext cx="4748562" cy="3683060"/>
          </a:xfrm>
          <a:prstGeom prst="rect">
            <a:avLst/>
          </a:prstGeom>
          <a:noFill/>
          <a:ln w="9525">
            <a:noFill/>
            <a:miter lim="800000"/>
            <a:headEnd/>
            <a:tailEnd/>
          </a:ln>
          <a:effectLst>
            <a:prstShdw prst="shdw11">
              <a:schemeClr val="accent1">
                <a:gamma/>
                <a:shade val="60000"/>
                <a:invGamma/>
                <a:alpha val="50000"/>
              </a:schemeClr>
            </a:prstShdw>
          </a:effectLst>
        </p:spPr>
        <p:txBody>
          <a:bodyPr wrap="square" anchor="ctr">
            <a:spAutoFit/>
          </a:bodyPr>
          <a:lstStyle/>
          <a:p>
            <a:pPr marL="265113" indent="-265113">
              <a:lnSpc>
                <a:spcPts val="2800"/>
              </a:lnSpc>
              <a:defRPr/>
            </a:pPr>
            <a:r>
              <a:rPr lang="en-US" altLang="zh-CN" sz="2400" dirty="0" smtClean="0">
                <a:solidFill>
                  <a:srgbClr val="FF6600"/>
                </a:solidFill>
                <a:latin typeface="Helvetica" pitchFamily="34" charset="0"/>
              </a:rPr>
              <a:t>1.</a:t>
            </a:r>
            <a:r>
              <a:rPr lang="en-US" altLang="zh-CN" sz="2400" dirty="0" smtClean="0">
                <a:latin typeface="Helvetica" pitchFamily="34" charset="0"/>
              </a:rPr>
              <a:t>Solo travel has been sometimes a blessing and sometimes a curse</a:t>
            </a:r>
            <a:r>
              <a:rPr lang="zh-CN" altLang="en-US" sz="2400" dirty="0" smtClean="0">
                <a:latin typeface="Helvetica" pitchFamily="34" charset="0"/>
              </a:rPr>
              <a:t>；</a:t>
            </a:r>
            <a:endParaRPr lang="en-US" altLang="zh-CN" sz="2400" dirty="0" smtClean="0">
              <a:latin typeface="Helvetica" pitchFamily="34" charset="0"/>
            </a:endParaRPr>
          </a:p>
          <a:p>
            <a:pPr marL="265113" indent="-265113">
              <a:lnSpc>
                <a:spcPts val="2800"/>
              </a:lnSpc>
              <a:defRPr/>
            </a:pPr>
            <a:r>
              <a:rPr lang="en-US" altLang="zh-CN" sz="2400" dirty="0" smtClean="0">
                <a:solidFill>
                  <a:srgbClr val="FF6600"/>
                </a:solidFill>
                <a:latin typeface="Helvetica" pitchFamily="34" charset="0"/>
              </a:rPr>
              <a:t>2.</a:t>
            </a:r>
            <a:r>
              <a:rPr lang="en-US" altLang="zh-CN" sz="2400" dirty="0" smtClean="0">
                <a:latin typeface="Helvetica" pitchFamily="34" charset="0"/>
              </a:rPr>
              <a:t>It may offer many opportunities for her to enjoy her travel.</a:t>
            </a:r>
          </a:p>
          <a:p>
            <a:pPr marL="265113" indent="-265113">
              <a:lnSpc>
                <a:spcPts val="2800"/>
              </a:lnSpc>
              <a:defRPr/>
            </a:pPr>
            <a:r>
              <a:rPr lang="en-US" altLang="zh-CN" sz="2400" dirty="0" smtClean="0">
                <a:solidFill>
                  <a:srgbClr val="FF6600"/>
                </a:solidFill>
                <a:latin typeface="Helvetica" pitchFamily="34" charset="0"/>
              </a:rPr>
              <a:t>3. </a:t>
            </a:r>
            <a:r>
              <a:rPr lang="en-US" altLang="zh-CN" sz="2400" dirty="0" smtClean="0">
                <a:latin typeface="Helvetica" pitchFamily="34" charset="0"/>
              </a:rPr>
              <a:t>Thesis statement:</a:t>
            </a:r>
          </a:p>
          <a:p>
            <a:pPr marL="265113" indent="-265113">
              <a:lnSpc>
                <a:spcPts val="2800"/>
              </a:lnSpc>
              <a:defRPr/>
            </a:pPr>
            <a:r>
              <a:rPr lang="en-US" altLang="zh-CN" sz="2400" dirty="0" smtClean="0">
                <a:latin typeface="Helvetica" pitchFamily="34" charset="0"/>
              </a:rPr>
              <a:t>   All experiences obtained through solo travel, good or bad, will definitely be valuable treasures in our life.</a:t>
            </a:r>
            <a:endParaRPr lang="en-US" altLang="zh-CN" sz="2400" dirty="0">
              <a:latin typeface="+mn-lt"/>
            </a:endParaRPr>
          </a:p>
        </p:txBody>
      </p:sp>
      <p:sp>
        <p:nvSpPr>
          <p:cNvPr id="21" name="圆角矩形 20"/>
          <p:cNvSpPr/>
          <p:nvPr/>
        </p:nvSpPr>
        <p:spPr>
          <a:xfrm>
            <a:off x="142844" y="2214570"/>
            <a:ext cx="4282440" cy="4286248"/>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4500562" y="2214570"/>
            <a:ext cx="4551998" cy="4286248"/>
          </a:xfrm>
          <a:prstGeom prst="roundRect">
            <a:avLst/>
          </a:prstGeom>
          <a:noFill/>
          <a:ln>
            <a:solidFill>
              <a:srgbClr val="FF660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H:\2015年修改\图片13.jpg"/>
          <p:cNvPicPr>
            <a:picLocks noChangeAspect="1" noChangeArrowheads="1"/>
          </p:cNvPicPr>
          <p:nvPr/>
        </p:nvPicPr>
        <p:blipFill>
          <a:blip r:embed="rId2"/>
          <a:srcRect/>
          <a:stretch>
            <a:fillRect/>
          </a:stretch>
        </p:blipFill>
        <p:spPr bwMode="auto">
          <a:xfrm>
            <a:off x="34922" y="0"/>
            <a:ext cx="4108450" cy="1195387"/>
          </a:xfrm>
          <a:prstGeom prst="rect">
            <a:avLst/>
          </a:prstGeom>
          <a:noFill/>
        </p:spPr>
      </p:pic>
      <p:pic>
        <p:nvPicPr>
          <p:cNvPr id="13"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2983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5"/>
          <p:cNvSpPr txBox="1"/>
          <p:nvPr/>
        </p:nvSpPr>
        <p:spPr>
          <a:xfrm>
            <a:off x="1006930" y="1250564"/>
            <a:ext cx="7494160" cy="892552"/>
          </a:xfrm>
          <a:prstGeom prst="rect">
            <a:avLst/>
          </a:prstGeom>
          <a:noFill/>
        </p:spPr>
        <p:txBody>
          <a:bodyPr wrap="square" rtlCol="0">
            <a:spAutoFit/>
          </a:bodyPr>
          <a:lstStyle/>
          <a:p>
            <a:pPr marL="363538" indent="-363538" algn="just">
              <a:defRPr/>
            </a:pPr>
            <a:r>
              <a:rPr lang="en-US" altLang="zh-CN" sz="2600" dirty="0" smtClean="0">
                <a:solidFill>
                  <a:prstClr val="black"/>
                </a:solidFill>
                <a:latin typeface="Helvetica" pitchFamily="34" charset="0"/>
              </a:rPr>
              <a:t>2. As college students, would you like to travel? Alone or with company? Why? </a:t>
            </a:r>
            <a:endParaRPr lang="zh-CN" altLang="en-US" sz="2600" dirty="0" smtClean="0">
              <a:solidFill>
                <a:prstClr val="black"/>
              </a:solidFill>
              <a:latin typeface="Helvetica" pitchFamily="34" charset="0"/>
            </a:endParaRPr>
          </a:p>
        </p:txBody>
      </p:sp>
      <p:pic>
        <p:nvPicPr>
          <p:cNvPr id="19" name="Picture 2" descr="H:\2015年修改\图片13.jpg"/>
          <p:cNvPicPr>
            <a:picLocks noChangeAspect="1" noChangeArrowheads="1"/>
          </p:cNvPicPr>
          <p:nvPr/>
        </p:nvPicPr>
        <p:blipFill>
          <a:blip r:embed="rId3"/>
          <a:srcRect/>
          <a:stretch>
            <a:fillRect/>
          </a:stretch>
        </p:blipFill>
        <p:spPr bwMode="auto">
          <a:xfrm>
            <a:off x="34922" y="0"/>
            <a:ext cx="4108450" cy="1195387"/>
          </a:xfrm>
          <a:prstGeom prst="rect">
            <a:avLst/>
          </a:prstGeom>
          <a:noFill/>
        </p:spPr>
      </p:pic>
      <p:pic>
        <p:nvPicPr>
          <p:cNvPr id="20"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1" name="组合 20"/>
          <p:cNvGrpSpPr/>
          <p:nvPr/>
        </p:nvGrpSpPr>
        <p:grpSpPr>
          <a:xfrm>
            <a:off x="650083" y="2357430"/>
            <a:ext cx="7787070" cy="4071966"/>
            <a:chOff x="650083" y="2576516"/>
            <a:chExt cx="7615849" cy="3852880"/>
          </a:xfrm>
        </p:grpSpPr>
        <p:sp>
          <p:nvSpPr>
            <p:cNvPr id="10" name="圆角矩形 9"/>
            <p:cNvSpPr/>
            <p:nvPr/>
          </p:nvSpPr>
          <p:spPr>
            <a:xfrm>
              <a:off x="1000100" y="2748017"/>
              <a:ext cx="7265832" cy="3681379"/>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50083" y="2576516"/>
              <a:ext cx="1464624" cy="115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a:hlinkClick r:id="rId7" action="ppaction://hlinksldjump"/>
            </p:cNvPr>
            <p:cNvSpPr txBox="1"/>
            <p:nvPr/>
          </p:nvSpPr>
          <p:spPr>
            <a:xfrm>
              <a:off x="723753" y="2770817"/>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13" name="TextBox 12"/>
          <p:cNvSpPr txBox="1"/>
          <p:nvPr/>
        </p:nvSpPr>
        <p:spPr>
          <a:xfrm>
            <a:off x="1349741" y="2889212"/>
            <a:ext cx="6651283" cy="3683060"/>
          </a:xfrm>
          <a:prstGeom prst="rect">
            <a:avLst/>
          </a:prstGeom>
          <a:noFill/>
        </p:spPr>
        <p:txBody>
          <a:bodyPr vert="horz" wrap="square" rtlCol="0">
            <a:spAutoFit/>
          </a:bodyPr>
          <a:lstStyle/>
          <a:p>
            <a:pPr algn="just" eaLnBrk="0" hangingPunct="0">
              <a:lnSpc>
                <a:spcPts val="2800"/>
              </a:lnSpc>
              <a:defRPr/>
            </a:pPr>
            <a:r>
              <a:rPr lang="en-US" altLang="zh-CN" sz="2400" dirty="0" smtClean="0">
                <a:latin typeface="Helvetica" pitchFamily="34" charset="0"/>
              </a:rPr>
              <a:t>      As a college student, I’d like to travel to many places to broaden my horizons, as implied in Chinese proverb “Read many books and travel a long way”. After traveling with friends several times, I will choose to travel on my own. I believe traveling alone can make me courageous, decisive, independent, open-minded, and optimistic, which prepare me for the future challenges in my life. </a:t>
            </a:r>
          </a:p>
          <a:p>
            <a:pPr algn="just" eaLnBrk="0" hangingPunct="0">
              <a:lnSpc>
                <a:spcPts val="2800"/>
              </a:lnSpc>
              <a:defRPr/>
            </a:pPr>
            <a:r>
              <a:rPr lang="en-US" altLang="zh-CN" sz="2400" dirty="0" smtClean="0">
                <a:latin typeface="Helvetica" pitchFamily="34" charset="0"/>
              </a:rPr>
              <a:t>    </a:t>
            </a:r>
          </a:p>
        </p:txBody>
      </p:sp>
    </p:spTree>
    <p:extLst>
      <p:ext uri="{BB962C8B-B14F-4D97-AF65-F5344CB8AC3E}">
        <p14:creationId xmlns:p14="http://schemas.microsoft.com/office/powerpoint/2010/main" xmlns="" val="229508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对角圆角矩形 20"/>
          <p:cNvSpPr/>
          <p:nvPr/>
        </p:nvSpPr>
        <p:spPr>
          <a:xfrm>
            <a:off x="737215" y="1785926"/>
            <a:ext cx="4115608" cy="3785653"/>
          </a:xfrm>
          <a:prstGeom prst="round2DiagRect">
            <a:avLst/>
          </a:prstGeom>
          <a:noFill/>
          <a:ln>
            <a:solidFill>
              <a:srgbClr val="00B0F0"/>
            </a:solidFill>
          </a:ln>
          <a:effectLst>
            <a:glow rad="63500">
              <a:schemeClr val="accent5">
                <a:satMod val="175000"/>
                <a:alpha val="40000"/>
              </a:schemeClr>
            </a:glow>
            <a:outerShdw blurRad="40000" dist="23000" dir="5400000" rotWithShape="0">
              <a:srgbClr val="000000">
                <a:alpha val="35000"/>
              </a:srgbClr>
            </a:outerShdw>
            <a:reflection stA="50000" endPos="37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sz="2400" dirty="0">
              <a:solidFill>
                <a:srgbClr val="00B0F0"/>
              </a:solidFill>
            </a:endParaRPr>
          </a:p>
        </p:txBody>
      </p:sp>
      <p:sp>
        <p:nvSpPr>
          <p:cNvPr id="2" name="Title 1"/>
          <p:cNvSpPr>
            <a:spLocks noGrp="1"/>
          </p:cNvSpPr>
          <p:nvPr>
            <p:ph type="title"/>
          </p:nvPr>
        </p:nvSpPr>
        <p:spPr/>
        <p:txBody>
          <a:bodyPr/>
          <a:lstStyle/>
          <a:p>
            <a:r>
              <a:rPr lang="en-US" dirty="0" smtClean="0"/>
              <a:t>    </a:t>
            </a:r>
            <a:endParaRPr lang="en-US" dirty="0"/>
          </a:p>
        </p:txBody>
      </p:sp>
      <p:sp>
        <p:nvSpPr>
          <p:cNvPr id="14" name="TextBox 13"/>
          <p:cNvSpPr txBox="1"/>
          <p:nvPr/>
        </p:nvSpPr>
        <p:spPr>
          <a:xfrm>
            <a:off x="902725" y="1785926"/>
            <a:ext cx="3669275" cy="3785652"/>
          </a:xfrm>
          <a:prstGeom prst="rect">
            <a:avLst/>
          </a:prstGeom>
          <a:noFill/>
          <a:ln>
            <a:noFill/>
          </a:ln>
          <a:effectLst>
            <a:glow rad="63500">
              <a:schemeClr val="accent5">
                <a:satMod val="175000"/>
                <a:alpha val="40000"/>
              </a:schemeClr>
            </a:glow>
          </a:effectLst>
        </p:spPr>
        <p:txBody>
          <a:bodyPr wrap="square" rtlCol="0">
            <a:spAutoFit/>
          </a:bodyPr>
          <a:lstStyle/>
          <a:p>
            <a:pPr algn="just">
              <a:lnSpc>
                <a:spcPct val="200000"/>
              </a:lnSpc>
            </a:pPr>
            <a:r>
              <a:rPr lang="en-US" altLang="zh-CN" sz="2400" dirty="0" smtClean="0">
                <a:latin typeface="Helvetica" pitchFamily="34" charset="0"/>
              </a:rPr>
              <a:t>Based on your study of the two texts, compare the writing styles of the two texts in terms of their typical language features.</a:t>
            </a:r>
          </a:p>
        </p:txBody>
      </p:sp>
      <p:pic>
        <p:nvPicPr>
          <p:cNvPr id="10242" name="Picture 2" descr="c:\DOCUME~1\jiangll\APPLIC~1\360se6\USERDA~1\Temp\IS09AC~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572132" y="1785926"/>
            <a:ext cx="2718048" cy="392909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44208" y="3521626"/>
            <a:ext cx="1500758" cy="3475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38" name="Picture 2" descr="H:\2015年修改\图片14.jpg"/>
          <p:cNvPicPr>
            <a:picLocks noChangeAspect="1" noChangeArrowheads="1"/>
          </p:cNvPicPr>
          <p:nvPr/>
        </p:nvPicPr>
        <p:blipFill>
          <a:blip r:embed="rId4"/>
          <a:srcRect/>
          <a:stretch>
            <a:fillRect/>
          </a:stretch>
        </p:blipFill>
        <p:spPr bwMode="auto">
          <a:xfrm>
            <a:off x="0" y="0"/>
            <a:ext cx="4992687" cy="1200150"/>
          </a:xfrm>
          <a:prstGeom prst="rect">
            <a:avLst/>
          </a:prstGeom>
          <a:noFill/>
        </p:spPr>
      </p:pic>
      <p:pic>
        <p:nvPicPr>
          <p:cNvPr id="11"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178325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14282" y="1926312"/>
            <a:ext cx="8601416" cy="492443"/>
          </a:xfrm>
          <a:prstGeom prst="rect">
            <a:avLst/>
          </a:prstGeom>
          <a:noFill/>
        </p:spPr>
        <p:txBody>
          <a:bodyPr wrap="square" rtlCol="0">
            <a:spAutoFit/>
          </a:bodyPr>
          <a:lstStyle/>
          <a:p>
            <a:pPr algn="just">
              <a:defRPr/>
            </a:pPr>
            <a:r>
              <a:rPr lang="en-US" altLang="zh-CN" sz="2600" dirty="0" smtClean="0">
                <a:solidFill>
                  <a:prstClr val="black"/>
                </a:solidFill>
                <a:latin typeface="Helvetica" pitchFamily="34" charset="0"/>
              </a:rPr>
              <a:t>1. What </a:t>
            </a:r>
            <a:r>
              <a:rPr lang="en-US" altLang="zh-CN" sz="2600" dirty="0">
                <a:solidFill>
                  <a:prstClr val="black"/>
                </a:solidFill>
                <a:latin typeface="Helvetica" pitchFamily="34" charset="0"/>
              </a:rPr>
              <a:t>are the typical language features of the two texts?</a:t>
            </a:r>
          </a:p>
        </p:txBody>
      </p:sp>
      <p:sp>
        <p:nvSpPr>
          <p:cNvPr id="13" name="文本框 5"/>
          <p:cNvSpPr txBox="1"/>
          <p:nvPr/>
        </p:nvSpPr>
        <p:spPr>
          <a:xfrm>
            <a:off x="280149" y="3722375"/>
            <a:ext cx="8792445" cy="492443"/>
          </a:xfrm>
          <a:prstGeom prst="rect">
            <a:avLst/>
          </a:prstGeom>
          <a:noFill/>
        </p:spPr>
        <p:txBody>
          <a:bodyPr wrap="square" rtlCol="0">
            <a:spAutoFit/>
          </a:bodyPr>
          <a:lstStyle/>
          <a:p>
            <a:pPr algn="just">
              <a:defRPr/>
            </a:pPr>
            <a:r>
              <a:rPr lang="en-US" altLang="zh-CN" sz="2600" dirty="0" smtClean="0">
                <a:solidFill>
                  <a:prstClr val="black"/>
                </a:solidFill>
                <a:latin typeface="Helvetica" pitchFamily="34" charset="0"/>
              </a:rPr>
              <a:t>2. List </a:t>
            </a:r>
            <a:r>
              <a:rPr lang="en-US" altLang="zh-CN" sz="2600" dirty="0">
                <a:solidFill>
                  <a:prstClr val="black"/>
                </a:solidFill>
                <a:latin typeface="Helvetica" pitchFamily="34" charset="0"/>
              </a:rPr>
              <a:t>more examples from the text to support your ideas.</a:t>
            </a:r>
          </a:p>
        </p:txBody>
      </p:sp>
      <p:pic>
        <p:nvPicPr>
          <p:cNvPr id="18"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36040" y="2598038"/>
            <a:ext cx="1147290" cy="90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a:hlinkClick r:id="rId2" action="ppaction://hlinksldjump"/>
          </p:cNvPr>
          <p:cNvSpPr txBox="1"/>
          <p:nvPr/>
        </p:nvSpPr>
        <p:spPr>
          <a:xfrm>
            <a:off x="7595108" y="2649128"/>
            <a:ext cx="756245"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20" name="Picture 2">
            <a:hlinkClick r:id="rId4"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68408" y="4455426"/>
            <a:ext cx="1147290" cy="90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a:hlinkClick r:id="rId4" action="ppaction://hlinksldjump"/>
          </p:cNvPr>
          <p:cNvSpPr txBox="1"/>
          <p:nvPr/>
        </p:nvSpPr>
        <p:spPr>
          <a:xfrm>
            <a:off x="7627476" y="4506516"/>
            <a:ext cx="756245"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10" name="Picture 2" descr="H:\2015年修改\图片14.jpg"/>
          <p:cNvPicPr>
            <a:picLocks noChangeAspect="1" noChangeArrowheads="1"/>
          </p:cNvPicPr>
          <p:nvPr/>
        </p:nvPicPr>
        <p:blipFill>
          <a:blip r:embed="rId5"/>
          <a:srcRect/>
          <a:stretch>
            <a:fillRect/>
          </a:stretch>
        </p:blipFill>
        <p:spPr bwMode="auto">
          <a:xfrm>
            <a:off x="0" y="0"/>
            <a:ext cx="4992687" cy="1200150"/>
          </a:xfrm>
          <a:prstGeom prst="rect">
            <a:avLst/>
          </a:prstGeom>
          <a:noFill/>
        </p:spPr>
      </p:pic>
      <p:pic>
        <p:nvPicPr>
          <p:cNvPr id="11"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400895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a:spLocks noChangeArrowheads="1"/>
          </p:cNvSpPr>
          <p:nvPr/>
        </p:nvSpPr>
        <p:spPr bwMode="auto">
          <a:xfrm>
            <a:off x="1458362" y="3643314"/>
            <a:ext cx="6399786" cy="2308324"/>
          </a:xfrm>
          <a:prstGeom prst="rect">
            <a:avLst/>
          </a:prstGeom>
          <a:noFill/>
          <a:ln w="9525">
            <a:noFill/>
            <a:miter lim="800000"/>
            <a:headEnd/>
            <a:tailEnd/>
          </a:ln>
        </p:spPr>
        <p:txBody>
          <a:bodyPr wrap="square">
            <a:spAutoFit/>
          </a:bodyPr>
          <a:lstStyle/>
          <a:p>
            <a:pPr algn="just" eaLnBrk="0" hangingPunct="0"/>
            <a:r>
              <a:rPr lang="en-US" altLang="zh-CN" sz="2400" b="1" i="1" dirty="0" smtClean="0">
                <a:solidFill>
                  <a:srgbClr val="0070C0"/>
                </a:solidFill>
                <a:latin typeface="Helvetica" pitchFamily="34" charset="0"/>
              </a:rPr>
              <a:t>Text B </a:t>
            </a:r>
            <a:r>
              <a:rPr lang="en-US" altLang="zh-CN" sz="2400" dirty="0" smtClean="0">
                <a:latin typeface="Helvetica" pitchFamily="34" charset="0"/>
              </a:rPr>
              <a:t>is much more casual and colloquial than Text A. Perhaps the most obvious characteristic is the pronouns “</a:t>
            </a:r>
            <a:r>
              <a:rPr lang="en-US" altLang="zh-CN" sz="2400" b="1" dirty="0" smtClean="0">
                <a:solidFill>
                  <a:srgbClr val="0070C0"/>
                </a:solidFill>
                <a:latin typeface="Helvetica" pitchFamily="34" charset="0"/>
              </a:rPr>
              <a:t>you</a:t>
            </a:r>
            <a:r>
              <a:rPr lang="en-US" altLang="zh-CN" sz="2400" dirty="0" smtClean="0">
                <a:latin typeface="Helvetica" pitchFamily="34" charset="0"/>
              </a:rPr>
              <a:t>”, “</a:t>
            </a:r>
            <a:r>
              <a:rPr lang="en-US" altLang="zh-CN" sz="2400" b="1" dirty="0" smtClean="0">
                <a:solidFill>
                  <a:srgbClr val="0070C0"/>
                </a:solidFill>
                <a:latin typeface="Helvetica" pitchFamily="34" charset="0"/>
              </a:rPr>
              <a:t>I</a:t>
            </a:r>
            <a:r>
              <a:rPr lang="en-US" altLang="zh-CN" sz="2400" dirty="0" smtClean="0">
                <a:latin typeface="Helvetica" pitchFamily="34" charset="0"/>
              </a:rPr>
              <a:t>”, at the beginning of many sentences. </a:t>
            </a:r>
            <a:r>
              <a:rPr lang="en-US" altLang="zh-CN" sz="2400" b="1" dirty="0" smtClean="0">
                <a:solidFill>
                  <a:srgbClr val="0070C0"/>
                </a:solidFill>
                <a:latin typeface="Helvetica" pitchFamily="34" charset="0"/>
              </a:rPr>
              <a:t>Imperative sentences</a:t>
            </a:r>
            <a:r>
              <a:rPr lang="en-US" altLang="zh-CN" sz="2400" dirty="0" smtClean="0">
                <a:latin typeface="Helvetica" pitchFamily="34" charset="0"/>
              </a:rPr>
              <a:t> can also be found everywhere in this text.</a:t>
            </a:r>
          </a:p>
        </p:txBody>
      </p:sp>
      <p:sp>
        <p:nvSpPr>
          <p:cNvPr id="14" name="文本框 5"/>
          <p:cNvSpPr txBox="1"/>
          <p:nvPr/>
        </p:nvSpPr>
        <p:spPr>
          <a:xfrm>
            <a:off x="142844" y="1505110"/>
            <a:ext cx="8858280" cy="492443"/>
          </a:xfrm>
          <a:prstGeom prst="rect">
            <a:avLst/>
          </a:prstGeom>
          <a:noFill/>
        </p:spPr>
        <p:txBody>
          <a:bodyPr wrap="square" rtlCol="0">
            <a:spAutoFit/>
          </a:bodyPr>
          <a:lstStyle/>
          <a:p>
            <a:pPr algn="just">
              <a:defRPr/>
            </a:pPr>
            <a:r>
              <a:rPr lang="en-US" altLang="zh-CN" sz="2600" dirty="0" smtClean="0">
                <a:solidFill>
                  <a:prstClr val="black"/>
                </a:solidFill>
                <a:latin typeface="Helvetica" pitchFamily="34" charset="0"/>
              </a:rPr>
              <a:t>1. What </a:t>
            </a:r>
            <a:r>
              <a:rPr lang="en-US" altLang="zh-CN" sz="2600" dirty="0">
                <a:solidFill>
                  <a:prstClr val="black"/>
                </a:solidFill>
                <a:latin typeface="Helvetica" pitchFamily="34" charset="0"/>
              </a:rPr>
              <a:t>are the typical language features of the two texts?</a:t>
            </a:r>
          </a:p>
        </p:txBody>
      </p:sp>
      <p:pic>
        <p:nvPicPr>
          <p:cNvPr id="12" name="Picture 2" descr="H:\2015年修改\图片14.jpg"/>
          <p:cNvPicPr>
            <a:picLocks noChangeAspect="1" noChangeArrowheads="1"/>
          </p:cNvPicPr>
          <p:nvPr/>
        </p:nvPicPr>
        <p:blipFill>
          <a:blip r:embed="rId2"/>
          <a:srcRect/>
          <a:stretch>
            <a:fillRect/>
          </a:stretch>
        </p:blipFill>
        <p:spPr bwMode="auto">
          <a:xfrm>
            <a:off x="0" y="0"/>
            <a:ext cx="4992687" cy="1200150"/>
          </a:xfrm>
          <a:prstGeom prst="rect">
            <a:avLst/>
          </a:prstGeom>
          <a:noFill/>
        </p:spPr>
      </p:pic>
      <p:pic>
        <p:nvPicPr>
          <p:cNvPr id="13" name="Picture 4">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5" name="组合 14"/>
          <p:cNvGrpSpPr/>
          <p:nvPr/>
        </p:nvGrpSpPr>
        <p:grpSpPr>
          <a:xfrm>
            <a:off x="650083" y="2327121"/>
            <a:ext cx="7596614" cy="3624516"/>
            <a:chOff x="650083" y="2327121"/>
            <a:chExt cx="7596614" cy="3624516"/>
          </a:xfrm>
        </p:grpSpPr>
        <p:sp>
          <p:nvSpPr>
            <p:cNvPr id="18" name="圆角矩形 17"/>
            <p:cNvSpPr/>
            <p:nvPr/>
          </p:nvSpPr>
          <p:spPr>
            <a:xfrm>
              <a:off x="980865" y="2490336"/>
              <a:ext cx="7265832" cy="3461301"/>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50083" y="2327121"/>
              <a:ext cx="1628775" cy="1281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TextBox 22">
              <a:hlinkClick r:id="rId6" action="ppaction://hlinksldjump"/>
            </p:cNvPr>
            <p:cNvSpPr txBox="1"/>
            <p:nvPr/>
          </p:nvSpPr>
          <p:spPr>
            <a:xfrm>
              <a:off x="723753" y="2521422"/>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9" name="Rectangle 20"/>
          <p:cNvSpPr>
            <a:spLocks noChangeArrowheads="1"/>
          </p:cNvSpPr>
          <p:nvPr/>
        </p:nvSpPr>
        <p:spPr bwMode="auto">
          <a:xfrm>
            <a:off x="1428728" y="2714620"/>
            <a:ext cx="6429419" cy="1200329"/>
          </a:xfrm>
          <a:prstGeom prst="rect">
            <a:avLst/>
          </a:prstGeom>
          <a:noFill/>
          <a:ln w="9525">
            <a:noFill/>
            <a:miter lim="800000"/>
            <a:headEnd/>
            <a:tailEnd/>
          </a:ln>
          <a:effectLst>
            <a:prstShdw prst="shdw11">
              <a:schemeClr val="accent1">
                <a:gamma/>
                <a:shade val="60000"/>
                <a:invGamma/>
                <a:alpha val="50000"/>
              </a:schemeClr>
            </a:prstShdw>
          </a:effectLst>
        </p:spPr>
        <p:txBody>
          <a:bodyPr wrap="square" anchor="ctr">
            <a:spAutoFit/>
          </a:bodyPr>
          <a:lstStyle/>
          <a:p>
            <a:pPr algn="just" eaLnBrk="0" hangingPunct="0">
              <a:defRPr/>
            </a:pPr>
            <a:r>
              <a:rPr lang="en-US" altLang="zh-CN" sz="2400" b="1" i="1" dirty="0">
                <a:solidFill>
                  <a:srgbClr val="0070C0"/>
                </a:solidFill>
                <a:latin typeface="Helvetica" pitchFamily="34" charset="0"/>
              </a:rPr>
              <a:t>Text A</a:t>
            </a:r>
            <a:r>
              <a:rPr lang="en-US" altLang="zh-CN" sz="2400" b="1" dirty="0">
                <a:solidFill>
                  <a:srgbClr val="0070C0"/>
                </a:solidFill>
                <a:latin typeface="Helvetica" pitchFamily="34" charset="0"/>
              </a:rPr>
              <a:t> </a:t>
            </a:r>
            <a:r>
              <a:rPr lang="en-US" altLang="zh-CN" sz="2400" dirty="0" smtClean="0">
                <a:latin typeface="Helvetica" pitchFamily="34" charset="0"/>
              </a:rPr>
              <a:t> employs more rhetorical devices such as </a:t>
            </a:r>
            <a:r>
              <a:rPr lang="en-US" altLang="zh-CN" sz="2400" b="1" dirty="0" smtClean="0">
                <a:solidFill>
                  <a:srgbClr val="0070C0"/>
                </a:solidFill>
                <a:latin typeface="Helvetica" pitchFamily="34" charset="0"/>
              </a:rPr>
              <a:t>personification</a:t>
            </a:r>
            <a:r>
              <a:rPr lang="en-US" altLang="zh-CN" sz="2400" dirty="0" smtClean="0">
                <a:latin typeface="Helvetica" pitchFamily="34" charset="0"/>
              </a:rPr>
              <a:t> and</a:t>
            </a:r>
            <a:r>
              <a:rPr lang="en-US" altLang="zh-CN" sz="2400" b="1" dirty="0" smtClean="0">
                <a:solidFill>
                  <a:srgbClr val="0070C0"/>
                </a:solidFill>
                <a:latin typeface="Helvetica" pitchFamily="34" charset="0"/>
              </a:rPr>
              <a:t> parallelism</a:t>
            </a:r>
            <a:r>
              <a:rPr lang="en-US" altLang="zh-CN" sz="2400" b="1" dirty="0">
                <a:solidFill>
                  <a:srgbClr val="0070C0"/>
                </a:solidFill>
                <a:latin typeface="Helvetica" pitchFamily="34" charset="0"/>
              </a:rPr>
              <a:t>.</a:t>
            </a:r>
            <a:endParaRPr lang="en-US" altLang="zh-CN" sz="2400" dirty="0">
              <a:latin typeface="Helvetica" pitchFamily="34" charset="0"/>
            </a:endParaRPr>
          </a:p>
          <a:p>
            <a:pPr algn="just" eaLnBrk="0" hangingPunct="0">
              <a:defRPr/>
            </a:pPr>
            <a:r>
              <a:rPr lang="en-US" altLang="zh-CN" sz="2400" dirty="0">
                <a:solidFill>
                  <a:schemeClr val="accent4">
                    <a:lumMod val="10000"/>
                  </a:schemeClr>
                </a:solidFill>
                <a:latin typeface="+mn-lt"/>
                <a:cs typeface="Times New Roman" pitchFamily="18" charset="0"/>
              </a:rPr>
              <a:t> </a:t>
            </a:r>
            <a:endParaRPr lang="en-US" altLang="zh-CN" sz="2400" i="1" dirty="0">
              <a:solidFill>
                <a:srgbClr val="C00000"/>
              </a:solidFill>
              <a:latin typeface="+mn-lt"/>
            </a:endParaRPr>
          </a:p>
        </p:txBody>
      </p:sp>
    </p:spTree>
    <p:extLst>
      <p:ext uri="{BB962C8B-B14F-4D97-AF65-F5344CB8AC3E}">
        <p14:creationId xmlns:p14="http://schemas.microsoft.com/office/powerpoint/2010/main" xmlns="" val="210800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p:nvPr/>
        </p:nvSpPr>
        <p:spPr>
          <a:xfrm>
            <a:off x="214314" y="1507797"/>
            <a:ext cx="8715404" cy="492443"/>
          </a:xfrm>
          <a:prstGeom prst="rect">
            <a:avLst/>
          </a:prstGeom>
          <a:noFill/>
        </p:spPr>
        <p:txBody>
          <a:bodyPr wrap="square" rtlCol="0">
            <a:spAutoFit/>
          </a:bodyPr>
          <a:lstStyle/>
          <a:p>
            <a:pPr algn="just">
              <a:defRPr/>
            </a:pPr>
            <a:r>
              <a:rPr lang="en-US" altLang="zh-CN" sz="2600" dirty="0" smtClean="0">
                <a:solidFill>
                  <a:prstClr val="black"/>
                </a:solidFill>
                <a:latin typeface="Helvetica" pitchFamily="34" charset="0"/>
              </a:rPr>
              <a:t>2. List </a:t>
            </a:r>
            <a:r>
              <a:rPr lang="en-US" altLang="zh-CN" sz="2600" dirty="0">
                <a:solidFill>
                  <a:prstClr val="black"/>
                </a:solidFill>
                <a:latin typeface="Helvetica" pitchFamily="34" charset="0"/>
              </a:rPr>
              <a:t>more examples from the text to support your ideas.</a:t>
            </a:r>
          </a:p>
        </p:txBody>
      </p:sp>
      <p:grpSp>
        <p:nvGrpSpPr>
          <p:cNvPr id="14" name="组合 13"/>
          <p:cNvGrpSpPr/>
          <p:nvPr/>
        </p:nvGrpSpPr>
        <p:grpSpPr>
          <a:xfrm>
            <a:off x="650083" y="2327121"/>
            <a:ext cx="7596614" cy="3513360"/>
            <a:chOff x="650083" y="2327121"/>
            <a:chExt cx="7596614" cy="3513360"/>
          </a:xfrm>
        </p:grpSpPr>
        <p:sp>
          <p:nvSpPr>
            <p:cNvPr id="15" name="圆角矩形 14"/>
            <p:cNvSpPr/>
            <p:nvPr/>
          </p:nvSpPr>
          <p:spPr>
            <a:xfrm>
              <a:off x="980865" y="2490337"/>
              <a:ext cx="7265832" cy="3350144"/>
            </a:xfrm>
            <a:prstGeom prst="roundRect">
              <a:avLst/>
            </a:prstGeom>
            <a:noFill/>
            <a:ln>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50083" y="2327121"/>
              <a:ext cx="1628775" cy="1281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a:hlinkClick r:id="rId3" action="ppaction://hlinksldjump"/>
            </p:cNvPr>
            <p:cNvSpPr txBox="1"/>
            <p:nvPr/>
          </p:nvSpPr>
          <p:spPr>
            <a:xfrm>
              <a:off x="723753" y="2521422"/>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grpSp>
      <p:sp>
        <p:nvSpPr>
          <p:cNvPr id="9" name="Rectangle 20"/>
          <p:cNvSpPr>
            <a:spLocks noChangeArrowheads="1"/>
          </p:cNvSpPr>
          <p:nvPr/>
        </p:nvSpPr>
        <p:spPr bwMode="auto">
          <a:xfrm>
            <a:off x="1357292" y="2643182"/>
            <a:ext cx="6889406" cy="3342453"/>
          </a:xfrm>
          <a:prstGeom prst="rect">
            <a:avLst/>
          </a:prstGeom>
          <a:noFill/>
          <a:ln w="9525">
            <a:noFill/>
            <a:miter lim="800000"/>
            <a:headEnd/>
            <a:tailEnd/>
          </a:ln>
          <a:effectLst>
            <a:prstShdw prst="shdw11">
              <a:schemeClr val="accent1">
                <a:gamma/>
                <a:shade val="60000"/>
                <a:invGamma/>
                <a:alpha val="50000"/>
              </a:schemeClr>
            </a:prstShdw>
          </a:effectLst>
        </p:spPr>
        <p:txBody>
          <a:bodyPr wrap="square" anchor="ctr">
            <a:spAutoFit/>
          </a:bodyPr>
          <a:lstStyle/>
          <a:p>
            <a:pPr algn="just">
              <a:lnSpc>
                <a:spcPct val="130000"/>
              </a:lnSpc>
              <a:defRPr/>
            </a:pPr>
            <a:r>
              <a:rPr lang="en-US" altLang="zh-CN" sz="2400" b="1" i="1" dirty="0" smtClean="0">
                <a:solidFill>
                  <a:srgbClr val="0070C0"/>
                </a:solidFill>
                <a:latin typeface="Helvetica" pitchFamily="34" charset="0"/>
              </a:rPr>
              <a:t>Text A</a:t>
            </a:r>
            <a:r>
              <a:rPr lang="en-US" altLang="zh-CN" sz="2400" b="1" dirty="0" smtClean="0">
                <a:solidFill>
                  <a:srgbClr val="0070C0"/>
                </a:solidFill>
                <a:latin typeface="Helvetica" pitchFamily="34" charset="0"/>
              </a:rPr>
              <a:t> </a:t>
            </a:r>
          </a:p>
          <a:p>
            <a:pPr algn="just">
              <a:defRPr/>
            </a:pPr>
            <a:r>
              <a:rPr lang="en-US" altLang="zh-CN" sz="2400" b="1" dirty="0" smtClean="0">
                <a:solidFill>
                  <a:srgbClr val="0070C0"/>
                </a:solidFill>
                <a:latin typeface="Helvetica" pitchFamily="34" charset="0"/>
              </a:rPr>
              <a:t>Personification </a:t>
            </a:r>
            <a:r>
              <a:rPr lang="en-US" altLang="zh-CN" sz="2400" dirty="0" smtClean="0">
                <a:latin typeface="Helvetica" pitchFamily="34" charset="0"/>
              </a:rPr>
              <a:t>:</a:t>
            </a:r>
            <a:endParaRPr lang="zh-CN" altLang="en-US" sz="2400" dirty="0" smtClean="0">
              <a:latin typeface="Helvetica" pitchFamily="34" charset="0"/>
            </a:endParaRPr>
          </a:p>
          <a:p>
            <a:pPr algn="just">
              <a:defRPr/>
            </a:pPr>
            <a:r>
              <a:rPr lang="en-US" altLang="zh-CN" sz="2400" dirty="0" smtClean="0">
                <a:latin typeface="Helvetica" pitchFamily="34" charset="0"/>
              </a:rPr>
              <a:t>my alarm clock has just stolen away a lovely dream.</a:t>
            </a:r>
          </a:p>
          <a:p>
            <a:pPr algn="just">
              <a:defRPr/>
            </a:pPr>
            <a:r>
              <a:rPr lang="en-US" altLang="zh-CN" sz="2400" b="1" dirty="0" smtClean="0">
                <a:solidFill>
                  <a:srgbClr val="0070C0"/>
                </a:solidFill>
                <a:latin typeface="Helvetica" pitchFamily="34" charset="0"/>
              </a:rPr>
              <a:t>Parallelism</a:t>
            </a:r>
            <a:r>
              <a:rPr lang="en-US" altLang="zh-CN" sz="2400" dirty="0" smtClean="0">
                <a:latin typeface="Helvetica" pitchFamily="34" charset="0"/>
              </a:rPr>
              <a:t>:</a:t>
            </a:r>
          </a:p>
          <a:p>
            <a:pPr algn="just">
              <a:defRPr/>
            </a:pPr>
            <a:r>
              <a:rPr lang="en-US" altLang="zh-CN" sz="2400" dirty="0" smtClean="0">
                <a:latin typeface="Helvetica" pitchFamily="34" charset="0"/>
              </a:rPr>
              <a:t>Because home is boring. Because the flights are on sale. Because Paris is Paris.</a:t>
            </a:r>
          </a:p>
          <a:p>
            <a:pPr algn="just">
              <a:lnSpc>
                <a:spcPct val="150000"/>
              </a:lnSpc>
              <a:defRPr/>
            </a:pPr>
            <a:endParaRPr lang="zh-CN" altLang="en-US" sz="2400" dirty="0" smtClean="0">
              <a:latin typeface="Helvetica" pitchFamily="34" charset="0"/>
            </a:endParaRPr>
          </a:p>
        </p:txBody>
      </p:sp>
      <p:pic>
        <p:nvPicPr>
          <p:cNvPr id="12" name="Picture 2" descr="H:\2015年修改\图片14.jpg"/>
          <p:cNvPicPr>
            <a:picLocks noChangeAspect="1" noChangeArrowheads="1"/>
          </p:cNvPicPr>
          <p:nvPr/>
        </p:nvPicPr>
        <p:blipFill>
          <a:blip r:embed="rId4"/>
          <a:srcRect/>
          <a:stretch>
            <a:fillRect/>
          </a:stretch>
        </p:blipFill>
        <p:spPr bwMode="auto">
          <a:xfrm>
            <a:off x="0" y="0"/>
            <a:ext cx="4992687" cy="1200150"/>
          </a:xfrm>
          <a:prstGeom prst="rect">
            <a:avLst/>
          </a:prstGeom>
          <a:noFill/>
        </p:spPr>
      </p:pic>
      <p:pic>
        <p:nvPicPr>
          <p:cNvPr id="13"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6001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2015年修改\图片1.jpg"/>
          <p:cNvPicPr>
            <a:picLocks noChangeAspect="1" noChangeArrowheads="1"/>
          </p:cNvPicPr>
          <p:nvPr/>
        </p:nvPicPr>
        <p:blipFill>
          <a:blip r:embed="rId2"/>
          <a:srcRect l="776" r="68187"/>
          <a:stretch>
            <a:fillRect/>
          </a:stretch>
        </p:blipFill>
        <p:spPr bwMode="auto">
          <a:xfrm>
            <a:off x="0" y="0"/>
            <a:ext cx="2857488" cy="1212850"/>
          </a:xfrm>
          <a:prstGeom prst="rect">
            <a:avLst/>
          </a:prstGeom>
          <a:noFill/>
        </p:spPr>
      </p:pic>
      <p:sp>
        <p:nvSpPr>
          <p:cNvPr id="5" name="TextBox 4"/>
          <p:cNvSpPr txBox="1"/>
          <p:nvPr/>
        </p:nvSpPr>
        <p:spPr>
          <a:xfrm>
            <a:off x="357158" y="1428736"/>
            <a:ext cx="8358246" cy="2554545"/>
          </a:xfrm>
          <a:prstGeom prst="rect">
            <a:avLst/>
          </a:prstGeom>
          <a:noFill/>
        </p:spPr>
        <p:txBody>
          <a:bodyPr wrap="square" rtlCol="0">
            <a:spAutoFit/>
          </a:bodyPr>
          <a:lstStyle/>
          <a:p>
            <a:r>
              <a:rPr lang="en-US" altLang="zh-CN" sz="3200" dirty="0" smtClean="0">
                <a:solidFill>
                  <a:schemeClr val="accent6">
                    <a:lumMod val="75000"/>
                  </a:schemeClr>
                </a:solidFill>
                <a:latin typeface="Comic Sans MS" pitchFamily="66" charset="0"/>
              </a:rPr>
              <a:t>Have you ever tried to do something solo? If yes, why did you choose so and how did you feel? If no, do you want to do something solo in the future? What’s that and why?</a:t>
            </a:r>
            <a:endParaRPr lang="zh-CN" altLang="en-US" sz="3200" dirty="0">
              <a:solidFill>
                <a:schemeClr val="accent6">
                  <a:lumMod val="75000"/>
                </a:schemeClr>
              </a:solidFill>
              <a:latin typeface="Comic Sans MS" pitchFamily="66" charset="0"/>
            </a:endParaRPr>
          </a:p>
        </p:txBody>
      </p:sp>
      <p:pic>
        <p:nvPicPr>
          <p:cNvPr id="6" name="图片 5" descr="u=2824472554,1143483278&amp;fm=23&amp;gp=0.jpg"/>
          <p:cNvPicPr>
            <a:picLocks noChangeAspect="1"/>
          </p:cNvPicPr>
          <p:nvPr/>
        </p:nvPicPr>
        <p:blipFill>
          <a:blip r:embed="rId3"/>
          <a:stretch>
            <a:fillRect/>
          </a:stretch>
        </p:blipFill>
        <p:spPr>
          <a:xfrm>
            <a:off x="5500694" y="4214818"/>
            <a:ext cx="3448050" cy="23622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487" y="1240359"/>
            <a:ext cx="3190875"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 name="TextBox 18"/>
          <p:cNvSpPr txBox="1"/>
          <p:nvPr/>
        </p:nvSpPr>
        <p:spPr>
          <a:xfrm>
            <a:off x="0" y="1222678"/>
            <a:ext cx="3327905" cy="646331"/>
          </a:xfrm>
          <a:prstGeom prst="rect">
            <a:avLst/>
          </a:prstGeom>
          <a:noFill/>
        </p:spPr>
        <p:txBody>
          <a:bodyPr wrap="square" rtlCol="0">
            <a:spAutoFit/>
          </a:bodyPr>
          <a:lstStyle/>
          <a:p>
            <a:pPr eaLnBrk="0" hangingPunct="0">
              <a:lnSpc>
                <a:spcPct val="150000"/>
              </a:lnSpc>
            </a:pPr>
            <a:r>
              <a:rPr lang="en-US" altLang="zh-CN" sz="2400" dirty="0" smtClean="0">
                <a:solidFill>
                  <a:srgbClr val="000000"/>
                </a:solidFill>
                <a:latin typeface="Helvetica" pitchFamily="34" charset="0"/>
              </a:rPr>
              <a:t>   Unit Project</a:t>
            </a:r>
          </a:p>
        </p:txBody>
      </p:sp>
      <p:grpSp>
        <p:nvGrpSpPr>
          <p:cNvPr id="30" name="组合 29"/>
          <p:cNvGrpSpPr/>
          <p:nvPr/>
        </p:nvGrpSpPr>
        <p:grpSpPr>
          <a:xfrm>
            <a:off x="-33" y="2410946"/>
            <a:ext cx="4406415" cy="960548"/>
            <a:chOff x="-33" y="2410946"/>
            <a:chExt cx="4406415" cy="960548"/>
          </a:xfrm>
        </p:grpSpPr>
        <p:pic>
          <p:nvPicPr>
            <p:cNvPr id="25" name="Picture 2"/>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6611" r="14325"/>
            <a:stretch/>
          </p:blipFill>
          <p:spPr bwMode="auto">
            <a:xfrm rot="10800000">
              <a:off x="-33" y="2410946"/>
              <a:ext cx="4406415" cy="960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a:hlinkClick r:id="rId5" action="ppaction://hlinksldjump"/>
            </p:cNvPr>
            <p:cNvSpPr txBox="1"/>
            <p:nvPr/>
          </p:nvSpPr>
          <p:spPr>
            <a:xfrm>
              <a:off x="35494" y="2789604"/>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Quotes About Traveling</a:t>
              </a:r>
            </a:p>
          </p:txBody>
        </p:sp>
      </p:grpSp>
      <p:grpSp>
        <p:nvGrpSpPr>
          <p:cNvPr id="32" name="组合 31"/>
          <p:cNvGrpSpPr/>
          <p:nvPr/>
        </p:nvGrpSpPr>
        <p:grpSpPr>
          <a:xfrm>
            <a:off x="-1" y="3481029"/>
            <a:ext cx="4214811" cy="960548"/>
            <a:chOff x="-1" y="3481029"/>
            <a:chExt cx="4214811" cy="960548"/>
          </a:xfrm>
        </p:grpSpPr>
        <p:pic>
          <p:nvPicPr>
            <p:cNvPr id="26" name="Picture 2"/>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6611" r="14325"/>
            <a:stretch/>
          </p:blipFill>
          <p:spPr bwMode="auto">
            <a:xfrm rot="10800000">
              <a:off x="-1" y="3481029"/>
              <a:ext cx="3500431" cy="960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9" name="TextBox 28">
              <a:hlinkClick r:id="rId6" action="ppaction://hlinksldjump"/>
            </p:cNvPr>
            <p:cNvSpPr txBox="1"/>
            <p:nvPr/>
          </p:nvSpPr>
          <p:spPr>
            <a:xfrm>
              <a:off x="179551" y="3926807"/>
              <a:ext cx="4035259"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Trip planning</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grpSp>
        <p:nvGrpSpPr>
          <p:cNvPr id="33" name="组合 32"/>
          <p:cNvGrpSpPr/>
          <p:nvPr/>
        </p:nvGrpSpPr>
        <p:grpSpPr>
          <a:xfrm>
            <a:off x="-1" y="4745562"/>
            <a:ext cx="4057279" cy="960548"/>
            <a:chOff x="-1" y="4745562"/>
            <a:chExt cx="4057279" cy="960548"/>
          </a:xfrm>
        </p:grpSpPr>
        <p:pic>
          <p:nvPicPr>
            <p:cNvPr id="27" name="Picture 2"/>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6611" r="14325"/>
            <a:stretch/>
          </p:blipFill>
          <p:spPr bwMode="auto">
            <a:xfrm rot="10800000">
              <a:off x="-1" y="4745562"/>
              <a:ext cx="4057279" cy="960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1" name="TextBox 30">
              <a:hlinkClick r:id="rId7" action="ppaction://hlinksldjump"/>
            </p:cNvPr>
            <p:cNvSpPr txBox="1"/>
            <p:nvPr/>
          </p:nvSpPr>
          <p:spPr>
            <a:xfrm>
              <a:off x="179551" y="5145853"/>
              <a:ext cx="2317482"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Letter Writing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pic>
        <p:nvPicPr>
          <p:cNvPr id="28" name="Picture 4">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3" name="组合 22"/>
          <p:cNvGrpSpPr/>
          <p:nvPr/>
        </p:nvGrpSpPr>
        <p:grpSpPr>
          <a:xfrm>
            <a:off x="-32" y="0"/>
            <a:ext cx="9144064" cy="1142984"/>
            <a:chOff x="-32" y="0"/>
            <a:chExt cx="9144064" cy="1142984"/>
          </a:xfrm>
        </p:grpSpPr>
        <p:sp>
          <p:nvSpPr>
            <p:cNvPr id="34" name="Rectangle 10"/>
            <p:cNvSpPr/>
            <p:nvPr/>
          </p:nvSpPr>
          <p:spPr>
            <a:xfrm>
              <a:off x="-32"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35" name="TextBox 34"/>
            <p:cNvSpPr txBox="1"/>
            <p:nvPr/>
          </p:nvSpPr>
          <p:spPr>
            <a:xfrm>
              <a:off x="785786" y="0"/>
              <a:ext cx="762000" cy="707886"/>
            </a:xfrm>
            <a:prstGeom prst="rect">
              <a:avLst/>
            </a:prstGeom>
            <a:noFill/>
          </p:spPr>
          <p:txBody>
            <a:bodyPr wrap="square" rtlCol="0">
              <a:spAutoFit/>
            </a:bodyPr>
            <a:lstStyle/>
            <a:p>
              <a:r>
                <a:rPr lang="en-US" altLang="zh-CN" sz="4000" b="1" i="1" dirty="0" smtClean="0">
                  <a:latin typeface="Helvetica" pitchFamily="34" charset="0"/>
                  <a:ea typeface="Arial Unicode MS" pitchFamily="34" charset="-122"/>
                  <a:cs typeface="Helvetica Neue"/>
                </a:rPr>
                <a:t>B</a:t>
              </a:r>
              <a:endParaRPr lang="en-US" altLang="zh-CN" sz="4000" b="1" i="1" dirty="0">
                <a:latin typeface="Helvetica" pitchFamily="34" charset="0"/>
                <a:ea typeface="Arial Unicode MS" pitchFamily="34" charset="-122"/>
                <a:cs typeface="Helvetica Neue"/>
              </a:endParaRPr>
            </a:p>
          </p:txBody>
        </p:sp>
        <p:sp>
          <p:nvSpPr>
            <p:cNvPr id="36" name="Isosceles Triangle 15"/>
            <p:cNvSpPr/>
            <p:nvPr/>
          </p:nvSpPr>
          <p:spPr>
            <a:xfrm flipV="1">
              <a:off x="1285852" y="3810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1450387" y="127321"/>
              <a:ext cx="7693645" cy="1015663"/>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Traveling solo—A blessing overall!</a:t>
              </a:r>
            </a:p>
            <a:p>
              <a:endParaRPr lang="en-US" sz="3200" dirty="0">
                <a:effectLst>
                  <a:glow rad="101600">
                    <a:schemeClr val="tx1">
                      <a:alpha val="60000"/>
                    </a:schemeClr>
                  </a:glow>
                  <a:outerShdw blurRad="38100" dist="38100" dir="2700000" algn="tl">
                    <a:srgbClr val="000000">
                      <a:alpha val="43137"/>
                    </a:srgbClr>
                  </a:outerShdw>
                </a:effectLst>
              </a:endParaRPr>
            </a:p>
          </p:txBody>
        </p:sp>
        <p:sp>
          <p:nvSpPr>
            <p:cNvPr id="38" name="TextBox 37"/>
            <p:cNvSpPr txBox="1"/>
            <p:nvPr/>
          </p:nvSpPr>
          <p:spPr>
            <a:xfrm>
              <a:off x="-32" y="232926"/>
              <a:ext cx="1018227" cy="369332"/>
            </a:xfrm>
            <a:prstGeom prst="rect">
              <a:avLst/>
            </a:prstGeom>
            <a:noFill/>
          </p:spPr>
          <p:txBody>
            <a:bodyPr wrap="none" rtlCol="0">
              <a:spAutoFit/>
            </a:bodyPr>
            <a:lstStyle/>
            <a:p>
              <a:r>
                <a:rPr lang="en-US" b="1" i="1" dirty="0" smtClean="0">
                  <a:latin typeface="Helvetica" pitchFamily="34" charset="0"/>
                  <a:cs typeface="Helvetica Neue"/>
                </a:rPr>
                <a:t>Section</a:t>
              </a:r>
              <a:endParaRPr lang="en-US" b="1" i="1" dirty="0">
                <a:latin typeface="Helvetica" pitchFamily="34" charset="0"/>
                <a:cs typeface="Helvetica Neue"/>
              </a:endParaRPr>
            </a:p>
          </p:txBody>
        </p:sp>
      </p:grpSp>
      <p:pic>
        <p:nvPicPr>
          <p:cNvPr id="13314" name="Picture 2" descr="http://img04.tooopen.com/images/20130406/tooopen_16070693.jpg"/>
          <p:cNvPicPr>
            <a:picLocks noChangeAspect="1" noChangeArrowheads="1"/>
          </p:cNvPicPr>
          <p:nvPr/>
        </p:nvPicPr>
        <p:blipFill>
          <a:blip r:embed="rId10"/>
          <a:srcRect l="43581" r="2718" b="8103"/>
          <a:stretch>
            <a:fillRect/>
          </a:stretch>
        </p:blipFill>
        <p:spPr bwMode="auto">
          <a:xfrm>
            <a:off x="4643438" y="1241023"/>
            <a:ext cx="3643338" cy="4688307"/>
          </a:xfrm>
          <a:prstGeom prst="rect">
            <a:avLst/>
          </a:prstGeom>
          <a:ln>
            <a:noFill/>
          </a:ln>
          <a:effectLst>
            <a:softEdge rad="112500"/>
          </a:effectLst>
        </p:spPr>
      </p:pic>
    </p:spTree>
    <p:extLst>
      <p:ext uri="{BB962C8B-B14F-4D97-AF65-F5344CB8AC3E}">
        <p14:creationId xmlns:p14="http://schemas.microsoft.com/office/powerpoint/2010/main" xmlns="" val="6524433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71472" y="1428736"/>
            <a:ext cx="8263390" cy="2174202"/>
            <a:chOff x="2857488" y="2571743"/>
            <a:chExt cx="6143668" cy="2174202"/>
          </a:xfrm>
        </p:grpSpPr>
        <p:sp>
          <p:nvSpPr>
            <p:cNvPr id="13" name="矩形 12"/>
            <p:cNvSpPr/>
            <p:nvPr/>
          </p:nvSpPr>
          <p:spPr>
            <a:xfrm>
              <a:off x="2969016" y="2714620"/>
              <a:ext cx="6032140" cy="2031325"/>
            </a:xfrm>
            <a:prstGeom prst="rect">
              <a:avLst/>
            </a:prstGeom>
            <a:solidFill>
              <a:schemeClr val="bg1"/>
            </a:solidFill>
          </p:spPr>
          <p:txBody>
            <a:bodyPr wrap="square">
              <a:spAutoFit/>
            </a:bodyPr>
            <a:lstStyle/>
            <a:p>
              <a:pPr>
                <a:lnSpc>
                  <a:spcPct val="150000"/>
                </a:lnSpc>
              </a:pPr>
              <a:r>
                <a:rPr lang="en-US" altLang="zh-CN" sz="2800" dirty="0" smtClean="0">
                  <a:solidFill>
                    <a:prstClr val="black"/>
                  </a:solidFill>
                  <a:latin typeface="Helvetica" pitchFamily="2" charset="0"/>
                  <a:ea typeface="华文行楷" pitchFamily="2" charset="-122"/>
                </a:rPr>
                <a:t>The World is a book, and those who do not travel read only a page.  </a:t>
              </a:r>
            </a:p>
            <a:p>
              <a:pPr>
                <a:lnSpc>
                  <a:spcPct val="150000"/>
                </a:lnSpc>
              </a:pPr>
              <a:r>
                <a:rPr lang="en-US" altLang="zh-CN" sz="2800" dirty="0" smtClean="0">
                  <a:solidFill>
                    <a:prstClr val="black"/>
                  </a:solidFill>
                  <a:latin typeface="Helvetica" pitchFamily="2" charset="0"/>
                  <a:ea typeface="华文行楷" pitchFamily="2" charset="-122"/>
                </a:rPr>
                <a:t>                                                    </a:t>
              </a:r>
              <a:r>
                <a:rPr lang="en-US" altLang="zh-CN" sz="2800" i="1" dirty="0" smtClean="0">
                  <a:solidFill>
                    <a:prstClr val="black"/>
                  </a:solidFill>
                  <a:latin typeface="Helvetica" pitchFamily="34" charset="0"/>
                </a:rPr>
                <a:t>— </a:t>
              </a:r>
              <a:r>
                <a:rPr lang="en-US" altLang="zh-CN" sz="2800" i="1" dirty="0" smtClean="0">
                  <a:solidFill>
                    <a:prstClr val="black"/>
                  </a:solidFill>
                  <a:latin typeface="Helvetica" pitchFamily="2" charset="0"/>
                  <a:ea typeface="华文行楷" pitchFamily="2" charset="-122"/>
                </a:rPr>
                <a:t>St. Augustine</a:t>
              </a:r>
              <a:endParaRPr lang="zh-CN" altLang="en-US" sz="2800" i="1" dirty="0">
                <a:solidFill>
                  <a:prstClr val="black"/>
                </a:solidFill>
                <a:latin typeface="Helvetica" pitchFamily="2" charset="0"/>
                <a:ea typeface="华文行楷" pitchFamily="2" charset="-122"/>
              </a:endParaRPr>
            </a:p>
          </p:txBody>
        </p:sp>
        <p:sp>
          <p:nvSpPr>
            <p:cNvPr id="17" name="剪去对角的矩形 16"/>
            <p:cNvSpPr/>
            <p:nvPr/>
          </p:nvSpPr>
          <p:spPr>
            <a:xfrm>
              <a:off x="2857488" y="2571743"/>
              <a:ext cx="5960704" cy="2174201"/>
            </a:xfrm>
            <a:prstGeom prst="snip2DiagRect">
              <a:avLst/>
            </a:prstGeom>
            <a:noFill/>
            <a:ln w="28575">
              <a:solidFill>
                <a:srgbClr val="B4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n>
                  <a:solidFill>
                    <a:srgbClr val="C00000"/>
                  </a:solidFill>
                </a:ln>
                <a:noFill/>
              </a:endParaRPr>
            </a:p>
          </p:txBody>
        </p:sp>
      </p:grpSp>
      <p:grpSp>
        <p:nvGrpSpPr>
          <p:cNvPr id="15" name="组合 14"/>
          <p:cNvGrpSpPr/>
          <p:nvPr/>
        </p:nvGrpSpPr>
        <p:grpSpPr>
          <a:xfrm>
            <a:off x="1234" y="0"/>
            <a:ext cx="4142138" cy="960548"/>
            <a:chOff x="1234" y="0"/>
            <a:chExt cx="3801649" cy="960548"/>
          </a:xfrm>
        </p:grpSpPr>
        <p:pic>
          <p:nvPicPr>
            <p:cNvPr id="16" name="Picture 2"/>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6611" r="14325"/>
            <a:stretch/>
          </p:blipFill>
          <p:spPr bwMode="auto">
            <a:xfrm rot="10800000">
              <a:off x="1234" y="0"/>
              <a:ext cx="3801649" cy="960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8466" y="378658"/>
              <a:ext cx="3481433" cy="400110"/>
            </a:xfrm>
            <a:prstGeom prst="rect">
              <a:avLst/>
            </a:prstGeom>
            <a:noFill/>
          </p:spPr>
          <p:txBody>
            <a:bodyPr wrap="square" rtlCol="0">
              <a:spAutoFit/>
            </a:bodyPr>
            <a:lstStyle/>
            <a:p>
              <a:r>
                <a:rPr lang="en-US" altLang="zh-CN" sz="20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Quotes About Traveling</a:t>
              </a:r>
            </a:p>
          </p:txBody>
        </p:sp>
      </p:grpSp>
      <p:pic>
        <p:nvPicPr>
          <p:cNvPr id="11266" name="Picture 2" descr="http://img.taopic.com/uploads/allimg/130712/318756-130G222233887.jpg"/>
          <p:cNvPicPr>
            <a:picLocks noChangeAspect="1" noChangeArrowheads="1"/>
          </p:cNvPicPr>
          <p:nvPr/>
        </p:nvPicPr>
        <p:blipFill>
          <a:blip r:embed="rId3"/>
          <a:srcRect t="25753"/>
          <a:stretch>
            <a:fillRect/>
          </a:stretch>
        </p:blipFill>
        <p:spPr bwMode="auto">
          <a:xfrm>
            <a:off x="1071538" y="4071942"/>
            <a:ext cx="7208106" cy="2139387"/>
          </a:xfrm>
          <a:prstGeom prst="rect">
            <a:avLst/>
          </a:prstGeom>
          <a:ln>
            <a:noFill/>
          </a:ln>
          <a:effectLst>
            <a:softEdge rad="112500"/>
          </a:effectLst>
        </p:spPr>
      </p:pic>
    </p:spTree>
    <p:extLst>
      <p:ext uri="{BB962C8B-B14F-4D97-AF65-F5344CB8AC3E}">
        <p14:creationId xmlns:p14="http://schemas.microsoft.com/office/powerpoint/2010/main" xmlns="" val="13906805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00034" y="1500174"/>
            <a:ext cx="7899681" cy="2266221"/>
            <a:chOff x="500034" y="1662844"/>
            <a:chExt cx="7899681" cy="2266221"/>
          </a:xfrm>
        </p:grpSpPr>
        <p:sp>
          <p:nvSpPr>
            <p:cNvPr id="11" name="Rectangle 8"/>
            <p:cNvSpPr>
              <a:spLocks noChangeArrowheads="1"/>
            </p:cNvSpPr>
            <p:nvPr/>
          </p:nvSpPr>
          <p:spPr bwMode="auto">
            <a:xfrm>
              <a:off x="714348" y="1801709"/>
              <a:ext cx="7577395" cy="1932837"/>
            </a:xfrm>
            <a:prstGeom prst="rect">
              <a:avLst/>
            </a:prstGeom>
            <a:noFill/>
            <a:ln w="9525">
              <a:noFill/>
              <a:miter lim="800000"/>
              <a:headEnd/>
              <a:tailEnd/>
            </a:ln>
          </p:spPr>
          <p:txBody>
            <a:bodyPr wrap="none">
              <a:spAutoFit/>
            </a:bodyPr>
            <a:lstStyle/>
            <a:p>
              <a:pPr>
                <a:spcBef>
                  <a:spcPct val="20000"/>
                </a:spcBef>
                <a:defRPr/>
              </a:pPr>
              <a:r>
                <a:rPr lang="en-US" altLang="zh-CN" sz="2600" dirty="0" smtClean="0">
                  <a:solidFill>
                    <a:prstClr val="black"/>
                  </a:solidFill>
                  <a:latin typeface="Helvetica" pitchFamily="34" charset="0"/>
                </a:rPr>
                <a:t>No one realizes how beautiful it is to travel until</a:t>
              </a:r>
            </a:p>
            <a:p>
              <a:pPr>
                <a:spcBef>
                  <a:spcPct val="20000"/>
                </a:spcBef>
                <a:defRPr/>
              </a:pPr>
              <a:r>
                <a:rPr lang="en-US" altLang="zh-CN" sz="2600" dirty="0" smtClean="0">
                  <a:solidFill>
                    <a:prstClr val="black"/>
                  </a:solidFill>
                  <a:latin typeface="Helvetica" pitchFamily="34" charset="0"/>
                </a:rPr>
                <a:t>he comes home and rests his head on his old, </a:t>
              </a:r>
            </a:p>
            <a:p>
              <a:pPr>
                <a:spcBef>
                  <a:spcPct val="20000"/>
                </a:spcBef>
                <a:defRPr/>
              </a:pPr>
              <a:r>
                <a:rPr lang="en-US" altLang="zh-CN" sz="2600" dirty="0" smtClean="0">
                  <a:solidFill>
                    <a:prstClr val="black"/>
                  </a:solidFill>
                  <a:latin typeface="Helvetica" pitchFamily="34" charset="0"/>
                </a:rPr>
                <a:t>familiar pillow.  </a:t>
              </a:r>
            </a:p>
            <a:p>
              <a:pPr>
                <a:spcBef>
                  <a:spcPct val="20000"/>
                </a:spcBef>
                <a:defRPr/>
              </a:pPr>
              <a:r>
                <a:rPr lang="en-US" altLang="zh-CN" sz="2600" i="1" dirty="0" smtClean="0">
                  <a:solidFill>
                    <a:prstClr val="black"/>
                  </a:solidFill>
                  <a:latin typeface="Helvetica" pitchFamily="34" charset="0"/>
                </a:rPr>
                <a:t>                                                         —Lin </a:t>
              </a:r>
              <a:r>
                <a:rPr lang="en-US" altLang="zh-CN" sz="2600" i="1" dirty="0" err="1" smtClean="0">
                  <a:solidFill>
                    <a:prstClr val="black"/>
                  </a:solidFill>
                  <a:latin typeface="Helvetica" pitchFamily="34" charset="0"/>
                </a:rPr>
                <a:t>Yutang</a:t>
              </a:r>
              <a:endParaRPr lang="en-US" altLang="zh-CN" sz="2600" i="1" dirty="0">
                <a:solidFill>
                  <a:prstClr val="black"/>
                </a:solidFill>
                <a:latin typeface="Helvetica" pitchFamily="34" charset="0"/>
              </a:endParaRPr>
            </a:p>
          </p:txBody>
        </p:sp>
        <p:sp>
          <p:nvSpPr>
            <p:cNvPr id="12" name="剪去对角的矩形 11"/>
            <p:cNvSpPr/>
            <p:nvPr/>
          </p:nvSpPr>
          <p:spPr>
            <a:xfrm>
              <a:off x="500034" y="1662844"/>
              <a:ext cx="7899681" cy="2266221"/>
            </a:xfrm>
            <a:prstGeom prst="snip2DiagRect">
              <a:avLst/>
            </a:prstGeom>
            <a:noFill/>
            <a:ln w="28575">
              <a:solidFill>
                <a:srgbClr val="003300"/>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00000"/>
                  </a:solidFill>
                </a:ln>
                <a:noFill/>
              </a:endParaRPr>
            </a:p>
          </p:txBody>
        </p:sp>
      </p:grpSp>
      <p:grpSp>
        <p:nvGrpSpPr>
          <p:cNvPr id="13" name="组合 12"/>
          <p:cNvGrpSpPr/>
          <p:nvPr/>
        </p:nvGrpSpPr>
        <p:grpSpPr>
          <a:xfrm>
            <a:off x="1234" y="0"/>
            <a:ext cx="4356452" cy="960548"/>
            <a:chOff x="1234" y="0"/>
            <a:chExt cx="3801649" cy="960548"/>
          </a:xfrm>
        </p:grpSpPr>
        <p:pic>
          <p:nvPicPr>
            <p:cNvPr id="14"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6611" r="14325"/>
            <a:stretch/>
          </p:blipFill>
          <p:spPr bwMode="auto">
            <a:xfrm rot="10800000">
              <a:off x="1234" y="0"/>
              <a:ext cx="3801649" cy="960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8466" y="378658"/>
              <a:ext cx="3481433" cy="400110"/>
            </a:xfrm>
            <a:prstGeom prst="rect">
              <a:avLst/>
            </a:prstGeom>
            <a:noFill/>
          </p:spPr>
          <p:txBody>
            <a:bodyPr wrap="square" rtlCol="0">
              <a:spAutoFit/>
            </a:bodyPr>
            <a:lstStyle/>
            <a:p>
              <a:r>
                <a:rPr lang="en-US" altLang="zh-CN" sz="20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Quotes About Traveling</a:t>
              </a:r>
            </a:p>
          </p:txBody>
        </p:sp>
      </p:grpSp>
      <p:pic>
        <p:nvPicPr>
          <p:cNvPr id="9" name="Picture 2" descr="http://img.taopic.com/uploads/allimg/130712/318756-130G222233887.jpg"/>
          <p:cNvPicPr>
            <a:picLocks noChangeAspect="1" noChangeArrowheads="1"/>
          </p:cNvPicPr>
          <p:nvPr/>
        </p:nvPicPr>
        <p:blipFill>
          <a:blip r:embed="rId4"/>
          <a:srcRect t="25753"/>
          <a:stretch>
            <a:fillRect/>
          </a:stretch>
        </p:blipFill>
        <p:spPr bwMode="auto">
          <a:xfrm>
            <a:off x="1000100" y="4143380"/>
            <a:ext cx="7208106" cy="2139387"/>
          </a:xfrm>
          <a:prstGeom prst="rect">
            <a:avLst/>
          </a:prstGeom>
          <a:ln>
            <a:noFill/>
          </a:ln>
          <a:effectLst>
            <a:softEdge rad="112500"/>
          </a:effectLst>
        </p:spPr>
      </p:pic>
    </p:spTree>
    <p:extLst>
      <p:ext uri="{BB962C8B-B14F-4D97-AF65-F5344CB8AC3E}">
        <p14:creationId xmlns:p14="http://schemas.microsoft.com/office/powerpoint/2010/main" xmlns="" val="3992008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59546" y="1643050"/>
            <a:ext cx="8084419" cy="1951496"/>
            <a:chOff x="2857488" y="2437621"/>
            <a:chExt cx="5960704" cy="1951496"/>
          </a:xfrm>
        </p:grpSpPr>
        <p:sp>
          <p:nvSpPr>
            <p:cNvPr id="16" name="Rectangle 4"/>
            <p:cNvSpPr>
              <a:spLocks noChangeArrowheads="1"/>
            </p:cNvSpPr>
            <p:nvPr/>
          </p:nvSpPr>
          <p:spPr bwMode="auto">
            <a:xfrm>
              <a:off x="2910737" y="2437621"/>
              <a:ext cx="5674951" cy="1951496"/>
            </a:xfrm>
            <a:prstGeom prst="rect">
              <a:avLst/>
            </a:prstGeom>
            <a:noFill/>
            <a:ln w="9525">
              <a:noFill/>
              <a:miter lim="800000"/>
              <a:headEnd/>
              <a:tailEnd/>
            </a:ln>
          </p:spPr>
          <p:txBody>
            <a:bodyPr wrap="square">
              <a:spAutoFit/>
            </a:bodyPr>
            <a:lstStyle/>
            <a:p>
              <a:pPr>
                <a:lnSpc>
                  <a:spcPct val="150000"/>
                </a:lnSpc>
                <a:spcBef>
                  <a:spcPct val="20000"/>
                </a:spcBef>
              </a:pPr>
              <a:r>
                <a:rPr lang="en-US" sz="2800" dirty="0" smtClean="0">
                  <a:latin typeface="Helvetica" pitchFamily="2" charset="0"/>
                </a:rPr>
                <a:t>Never did the world make a queen of a girl who hides in houses and dreams without traveling.” </a:t>
              </a:r>
              <a:br>
                <a:rPr lang="en-US" sz="2800" dirty="0" smtClean="0">
                  <a:latin typeface="Helvetica" pitchFamily="2" charset="0"/>
                </a:rPr>
              </a:br>
              <a:r>
                <a:rPr lang="en-US" sz="2800" i="1" dirty="0" smtClean="0">
                  <a:latin typeface="Helvetica" pitchFamily="2" charset="0"/>
                </a:rPr>
                <a:t>                     ― Roman Payne, The </a:t>
              </a:r>
              <a:r>
                <a:rPr lang="en-US" sz="2800" i="1" dirty="0" err="1" smtClean="0">
                  <a:latin typeface="Helvetica" pitchFamily="2" charset="0"/>
                </a:rPr>
                <a:t>Wanderess</a:t>
              </a:r>
              <a:endParaRPr lang="en-US" altLang="zh-CN" sz="2800" i="1" dirty="0">
                <a:solidFill>
                  <a:prstClr val="black"/>
                </a:solidFill>
                <a:latin typeface="Helvetica" pitchFamily="2" charset="0"/>
              </a:endParaRPr>
            </a:p>
          </p:txBody>
        </p:sp>
        <p:sp>
          <p:nvSpPr>
            <p:cNvPr id="17" name="剪去对角的矩形 16"/>
            <p:cNvSpPr/>
            <p:nvPr/>
          </p:nvSpPr>
          <p:spPr>
            <a:xfrm>
              <a:off x="2857488" y="2571743"/>
              <a:ext cx="5960704" cy="1817373"/>
            </a:xfrm>
            <a:prstGeom prst="snip2DiagRect">
              <a:avLst/>
            </a:prstGeom>
            <a:noFill/>
            <a:ln w="28575">
              <a:solidFill>
                <a:srgbClr val="B4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n>
                  <a:solidFill>
                    <a:srgbClr val="C00000"/>
                  </a:solidFill>
                </a:ln>
                <a:noFill/>
              </a:endParaRPr>
            </a:p>
          </p:txBody>
        </p:sp>
      </p:grpSp>
      <p:pic>
        <p:nvPicPr>
          <p:cNvPr id="18" name="Picture 4">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3" name="组合 12"/>
          <p:cNvGrpSpPr/>
          <p:nvPr/>
        </p:nvGrpSpPr>
        <p:grpSpPr>
          <a:xfrm>
            <a:off x="1234" y="0"/>
            <a:ext cx="4356452" cy="960548"/>
            <a:chOff x="1234" y="0"/>
            <a:chExt cx="3801649" cy="960548"/>
          </a:xfrm>
        </p:grpSpPr>
        <p:pic>
          <p:nvPicPr>
            <p:cNvPr id="14" name="Picture 2"/>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6611" r="14325"/>
            <a:stretch/>
          </p:blipFill>
          <p:spPr bwMode="auto">
            <a:xfrm rot="10800000">
              <a:off x="1234" y="0"/>
              <a:ext cx="3801649" cy="960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8466" y="378658"/>
              <a:ext cx="3481433" cy="400110"/>
            </a:xfrm>
            <a:prstGeom prst="rect">
              <a:avLst/>
            </a:prstGeom>
            <a:noFill/>
          </p:spPr>
          <p:txBody>
            <a:bodyPr wrap="square" rtlCol="0">
              <a:spAutoFit/>
            </a:bodyPr>
            <a:lstStyle/>
            <a:p>
              <a:r>
                <a:rPr lang="en-US" altLang="zh-CN" sz="20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Quotes About Traveling</a:t>
              </a:r>
            </a:p>
          </p:txBody>
        </p:sp>
      </p:grpSp>
      <p:pic>
        <p:nvPicPr>
          <p:cNvPr id="9" name="Picture 2" descr="http://img.taopic.com/uploads/allimg/130712/318756-130G222233887.jpg"/>
          <p:cNvPicPr>
            <a:picLocks noChangeAspect="1" noChangeArrowheads="1"/>
          </p:cNvPicPr>
          <p:nvPr/>
        </p:nvPicPr>
        <p:blipFill>
          <a:blip r:embed="rId5"/>
          <a:srcRect t="25753"/>
          <a:stretch>
            <a:fillRect/>
          </a:stretch>
        </p:blipFill>
        <p:spPr bwMode="auto">
          <a:xfrm>
            <a:off x="1071538" y="4071942"/>
            <a:ext cx="7208106" cy="2139387"/>
          </a:xfrm>
          <a:prstGeom prst="rect">
            <a:avLst/>
          </a:prstGeom>
          <a:ln>
            <a:noFill/>
          </a:ln>
          <a:effectLst>
            <a:softEdge rad="112500"/>
          </a:effectLst>
        </p:spPr>
      </p:pic>
    </p:spTree>
    <p:extLst>
      <p:ext uri="{BB962C8B-B14F-4D97-AF65-F5344CB8AC3E}">
        <p14:creationId xmlns:p14="http://schemas.microsoft.com/office/powerpoint/2010/main" xmlns="" val="139068057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000100" y="1142984"/>
            <a:ext cx="7747224" cy="4308588"/>
            <a:chOff x="1000100" y="1142984"/>
            <a:chExt cx="7747224" cy="4308588"/>
          </a:xfrm>
        </p:grpSpPr>
        <p:sp>
          <p:nvSpPr>
            <p:cNvPr id="15" name="Text Box 5"/>
            <p:cNvSpPr txBox="1">
              <a:spLocks noChangeArrowheads="1"/>
            </p:cNvSpPr>
            <p:nvPr/>
          </p:nvSpPr>
          <p:spPr bwMode="auto">
            <a:xfrm>
              <a:off x="1285852" y="1142984"/>
              <a:ext cx="6944305"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algn="ctr">
                <a:lnSpc>
                  <a:spcPct val="150000"/>
                </a:lnSpc>
              </a:pPr>
              <a:r>
                <a:rPr lang="en-US" altLang="zh-CN" dirty="0" smtClean="0">
                  <a:solidFill>
                    <a:srgbClr val="663300"/>
                  </a:solidFill>
                  <a:effectLst>
                    <a:outerShdw blurRad="38100" dist="38100" dir="2700000" algn="tl">
                      <a:srgbClr val="000000">
                        <a:alpha val="43137"/>
                      </a:srgbClr>
                    </a:outerShdw>
                  </a:effectLst>
                  <a:latin typeface="Helvetica"/>
                </a:rPr>
                <a:t>Work in groups and talk about your three-day travel plan.</a:t>
              </a:r>
              <a:endParaRPr lang="en-US" altLang="zh-CN" dirty="0">
                <a:solidFill>
                  <a:srgbClr val="663300"/>
                </a:solidFill>
                <a:effectLst>
                  <a:outerShdw blurRad="38100" dist="38100" dir="2700000" algn="tl">
                    <a:srgbClr val="000000">
                      <a:alpha val="43137"/>
                    </a:srgbClr>
                  </a:outerShdw>
                </a:effectLst>
                <a:latin typeface="Helvetica"/>
              </a:endParaRPr>
            </a:p>
          </p:txBody>
        </p:sp>
        <p:sp>
          <p:nvSpPr>
            <p:cNvPr id="17" name="Text Box 18"/>
            <p:cNvSpPr txBox="1">
              <a:spLocks noChangeArrowheads="1"/>
            </p:cNvSpPr>
            <p:nvPr/>
          </p:nvSpPr>
          <p:spPr bwMode="auto">
            <a:xfrm>
              <a:off x="1000100" y="3143248"/>
              <a:ext cx="7747224"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a:buFont typeface="Arial" pitchFamily="34" charset="0"/>
                <a:buChar char="•"/>
                <a:defRPr/>
              </a:pPr>
              <a:r>
                <a:rPr lang="en-US" altLang="zh-CN" sz="2400" b="0" dirty="0" smtClean="0">
                  <a:solidFill>
                    <a:schemeClr val="tx1"/>
                  </a:solidFill>
                  <a:latin typeface="Helvetica" pitchFamily="34" charset="0"/>
                  <a:ea typeface="Cambria Math" pitchFamily="-112" charset="0"/>
                  <a:cs typeface="Helvetica Neue Black Condensed"/>
                </a:rPr>
                <a:t>budget</a:t>
              </a:r>
            </a:p>
            <a:p>
              <a:pPr marL="457200" indent="-457200">
                <a:buFont typeface="Arial" pitchFamily="34" charset="0"/>
                <a:buChar char="•"/>
                <a:defRPr/>
              </a:pPr>
              <a:r>
                <a:rPr lang="en-US" altLang="zh-CN" sz="2400" b="0" dirty="0" smtClean="0">
                  <a:solidFill>
                    <a:schemeClr val="tx1"/>
                  </a:solidFill>
                  <a:latin typeface="Helvetica" pitchFamily="34" charset="0"/>
                  <a:ea typeface="Cambria Math" pitchFamily="-112" charset="0"/>
                </a:rPr>
                <a:t>transportation and accommodations</a:t>
              </a:r>
            </a:p>
            <a:p>
              <a:pPr marL="457200" indent="-457200">
                <a:buFont typeface="Arial" pitchFamily="34" charset="0"/>
                <a:buChar char="•"/>
                <a:defRPr/>
              </a:pPr>
              <a:r>
                <a:rPr lang="en-US" altLang="zh-CN" sz="2400" b="0" dirty="0" smtClean="0">
                  <a:solidFill>
                    <a:schemeClr val="tx1"/>
                  </a:solidFill>
                  <a:latin typeface="Helvetica" pitchFamily="34" charset="0"/>
                  <a:ea typeface="Cambria Math" pitchFamily="-112" charset="0"/>
                </a:rPr>
                <a:t>places you’d like to visit</a:t>
              </a:r>
            </a:p>
            <a:p>
              <a:pPr marL="457200" indent="-457200">
                <a:buFont typeface="Arial" pitchFamily="34" charset="0"/>
                <a:buChar char="•"/>
                <a:defRPr/>
              </a:pPr>
              <a:r>
                <a:rPr lang="en-US" altLang="zh-CN" sz="2400" b="0" dirty="0" smtClean="0">
                  <a:solidFill>
                    <a:schemeClr val="tx1"/>
                  </a:solidFill>
                  <a:latin typeface="Helvetica" pitchFamily="34" charset="0"/>
                  <a:ea typeface="Cambria Math" pitchFamily="-112" charset="0"/>
                </a:rPr>
                <a:t>clothing you’d like to take, etc.</a:t>
              </a:r>
            </a:p>
            <a:p>
              <a:pPr marL="457200" indent="-457200">
                <a:buFont typeface="Arial" pitchFamily="34" charset="0"/>
                <a:buChar char="•"/>
                <a:defRPr/>
              </a:pPr>
              <a:r>
                <a:rPr lang="en-US" altLang="zh-CN" sz="2400" b="0" dirty="0" smtClean="0">
                  <a:solidFill>
                    <a:schemeClr val="tx1"/>
                  </a:solidFill>
                  <a:latin typeface="Helvetica" pitchFamily="34" charset="0"/>
                  <a:ea typeface="Cambria Math" pitchFamily="-112" charset="0"/>
                </a:rPr>
                <a:t>detailed schedule.</a:t>
              </a:r>
            </a:p>
            <a:p>
              <a:pPr marL="457200" indent="-457200">
                <a:buAutoNum type="arabicPeriod"/>
                <a:defRPr/>
              </a:pPr>
              <a:endParaRPr lang="en-US" altLang="zh-CN" sz="2400" b="0" dirty="0">
                <a:solidFill>
                  <a:schemeClr val="tx1"/>
                </a:solidFill>
                <a:latin typeface="Helvetica" pitchFamily="34" charset="0"/>
              </a:endParaRPr>
            </a:p>
          </p:txBody>
        </p:sp>
        <p:sp>
          <p:nvSpPr>
            <p:cNvPr id="9" name="矩形 8"/>
            <p:cNvSpPr/>
            <p:nvPr/>
          </p:nvSpPr>
          <p:spPr>
            <a:xfrm>
              <a:off x="1000100" y="2579367"/>
              <a:ext cx="1614545" cy="492443"/>
            </a:xfrm>
            <a:prstGeom prst="rect">
              <a:avLst/>
            </a:prstGeom>
          </p:spPr>
          <p:txBody>
            <a:bodyPr wrap="none">
              <a:spAutoFit/>
            </a:bodyPr>
            <a:lstStyle/>
            <a:p>
              <a:pPr lvl="0"/>
              <a:r>
                <a:rPr lang="en-US" altLang="zh-CN" sz="2600" dirty="0" smtClean="0">
                  <a:solidFill>
                    <a:srgbClr val="C00000"/>
                  </a:solidFill>
                  <a:latin typeface="Helvetica"/>
                </a:rPr>
                <a:t>Including:</a:t>
              </a:r>
              <a:endParaRPr lang="zh-CN" altLang="en-US" sz="2600" dirty="0" smtClean="0">
                <a:solidFill>
                  <a:srgbClr val="C00000"/>
                </a:solidFill>
                <a:latin typeface="Helvetica"/>
              </a:endParaRPr>
            </a:p>
          </p:txBody>
        </p:sp>
      </p:grpSp>
      <p:pic>
        <p:nvPicPr>
          <p:cNvPr id="16" name="Picture 4">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0" name="组合 9"/>
          <p:cNvGrpSpPr/>
          <p:nvPr/>
        </p:nvGrpSpPr>
        <p:grpSpPr>
          <a:xfrm>
            <a:off x="0" y="0"/>
            <a:ext cx="3624277" cy="960548"/>
            <a:chOff x="0" y="0"/>
            <a:chExt cx="3624277" cy="960548"/>
          </a:xfrm>
        </p:grpSpPr>
        <p:pic>
          <p:nvPicPr>
            <p:cNvPr id="11" name="Picture 2"/>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6611" r="14325"/>
            <a:stretch/>
          </p:blipFill>
          <p:spPr bwMode="auto">
            <a:xfrm rot="10800000">
              <a:off x="0" y="0"/>
              <a:ext cx="3500431" cy="960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42844" y="428604"/>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Trip planning</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pic>
        <p:nvPicPr>
          <p:cNvPr id="7170" name="Picture 2" descr="http://applysquare-media.qiniudn.com/travel.png"/>
          <p:cNvPicPr>
            <a:picLocks noChangeAspect="1" noChangeArrowheads="1"/>
          </p:cNvPicPr>
          <p:nvPr/>
        </p:nvPicPr>
        <p:blipFill>
          <a:blip r:embed="rId5" cstate="print"/>
          <a:srcRect/>
          <a:stretch>
            <a:fillRect/>
          </a:stretch>
        </p:blipFill>
        <p:spPr bwMode="auto">
          <a:xfrm>
            <a:off x="5715008" y="4000504"/>
            <a:ext cx="3103140" cy="2571744"/>
          </a:xfrm>
          <a:prstGeom prst="rect">
            <a:avLst/>
          </a:prstGeom>
          <a:noFill/>
        </p:spPr>
      </p:pic>
    </p:spTree>
    <p:extLst>
      <p:ext uri="{BB962C8B-B14F-4D97-AF65-F5344CB8AC3E}">
        <p14:creationId xmlns:p14="http://schemas.microsoft.com/office/powerpoint/2010/main" xmlns="" val="32417264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1" descr="tv">
            <a:hlinkClick r:id="rId3" action="ppaction://hlinkfile"/>
          </p:cNvPr>
          <p:cNvPicPr>
            <a:picLocks noChangeAspect="1" noChangeArrowheads="1"/>
          </p:cNvPicPr>
          <p:nvPr/>
        </p:nvPicPr>
        <p:blipFill>
          <a:blip r:embed="rId4"/>
          <a:srcRect/>
          <a:stretch>
            <a:fillRect/>
          </a:stretch>
        </p:blipFill>
        <p:spPr bwMode="auto">
          <a:xfrm>
            <a:off x="539552" y="1285875"/>
            <a:ext cx="8136904" cy="5072063"/>
          </a:xfrm>
          <a:prstGeom prst="rect">
            <a:avLst/>
          </a:prstGeom>
          <a:noFill/>
          <a:ln w="9525">
            <a:noFill/>
            <a:miter lim="800000"/>
            <a:headEnd/>
            <a:tailEnd/>
          </a:ln>
        </p:spPr>
      </p:pic>
      <p:grpSp>
        <p:nvGrpSpPr>
          <p:cNvPr id="6" name="组合 5"/>
          <p:cNvGrpSpPr/>
          <p:nvPr/>
        </p:nvGrpSpPr>
        <p:grpSpPr>
          <a:xfrm>
            <a:off x="-32" y="-24"/>
            <a:ext cx="3801649" cy="960548"/>
            <a:chOff x="0" y="5224"/>
            <a:chExt cx="3801649" cy="960548"/>
          </a:xfrm>
        </p:grpSpPr>
        <p:pic>
          <p:nvPicPr>
            <p:cNvPr id="7" name="Picture 2"/>
            <p:cNvPicPr>
              <a:picLocks noChangeAspect="1" noChangeArrowheads="1"/>
            </p:cNvPicPr>
            <p:nvPr/>
          </p:nvPicPr>
          <p:blipFill rotWithShape="1">
            <a:blip r:embed="rId5">
              <a:extLst>
                <a:ext uri="{28A0092B-C50C-407E-A947-70E740481C1C}">
                  <a14:useLocalDpi xmlns="" xmlns:a14="http://schemas.microsoft.com/office/drawing/2010/main" val="0"/>
                </a:ext>
              </a:extLst>
            </a:blip>
            <a:srcRect l="-6611" r="14325"/>
            <a:stretch/>
          </p:blipFill>
          <p:spPr bwMode="auto">
            <a:xfrm rot="10800000">
              <a:off x="0" y="5224"/>
              <a:ext cx="3801649" cy="960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04749" y="428604"/>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Letter Writing</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
        <p:nvSpPr>
          <p:cNvPr id="13" name="TextBox 12"/>
          <p:cNvSpPr txBox="1"/>
          <p:nvPr/>
        </p:nvSpPr>
        <p:spPr>
          <a:xfrm>
            <a:off x="3500430" y="214290"/>
            <a:ext cx="4857784" cy="1015663"/>
          </a:xfrm>
          <a:prstGeom prst="rect">
            <a:avLst/>
          </a:prstGeom>
          <a:noFill/>
        </p:spPr>
        <p:txBody>
          <a:bodyPr wrap="square" rtlCol="0">
            <a:spAutoFit/>
          </a:bodyPr>
          <a:lstStyle/>
          <a:p>
            <a:r>
              <a:rPr lang="en-US" altLang="zh-CN" sz="2000" dirty="0" smtClean="0">
                <a:latin typeface="Helvetica" pitchFamily="2" charset="0"/>
              </a:rPr>
              <a:t>Watch the video clip again and write a letter to college students in the name of </a:t>
            </a:r>
            <a:r>
              <a:rPr lang="en-US" altLang="zh-CN" sz="2000" dirty="0" err="1" smtClean="0">
                <a:latin typeface="Helvetica" pitchFamily="2" charset="0"/>
              </a:rPr>
              <a:t>Xu</a:t>
            </a:r>
            <a:r>
              <a:rPr lang="en-US" altLang="zh-CN" sz="2000" dirty="0" smtClean="0">
                <a:latin typeface="Helvetica" pitchFamily="2" charset="0"/>
              </a:rPr>
              <a:t>, </a:t>
            </a:r>
            <a:r>
              <a:rPr lang="en-US" altLang="zh-CN" sz="2000" dirty="0" err="1" smtClean="0">
                <a:latin typeface="Helvetica" pitchFamily="2" charset="0"/>
              </a:rPr>
              <a:t>jiangjun</a:t>
            </a:r>
            <a:r>
              <a:rPr lang="en-US" altLang="zh-CN" sz="2000" dirty="0" smtClean="0">
                <a:latin typeface="Helvetica" pitchFamily="2" charset="0"/>
              </a:rPr>
              <a:t> in the video.</a:t>
            </a:r>
            <a:endParaRPr lang="zh-CN" altLang="en-US" sz="2000" dirty="0">
              <a:latin typeface="Helvetica" pitchFamily="2" charset="0"/>
            </a:endParaRPr>
          </a:p>
        </p:txBody>
      </p:sp>
      <p:pic>
        <p:nvPicPr>
          <p:cNvPr id="8" name="travel alone.avi">
            <a:hlinkClick r:id="" action="ppaction://media"/>
          </p:cNvPr>
          <p:cNvPicPr>
            <a:picLocks noRot="1" noChangeAspect="1"/>
          </p:cNvPicPr>
          <p:nvPr>
            <a:videoFile r:link="rId1"/>
          </p:nvPr>
        </p:nvPicPr>
        <p:blipFill>
          <a:blip r:embed="rId6"/>
          <a:stretch>
            <a:fillRect/>
          </a:stretch>
        </p:blipFill>
        <p:spPr>
          <a:xfrm>
            <a:off x="785786" y="1571612"/>
            <a:ext cx="7572428" cy="374710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733940" y="1571612"/>
            <a:ext cx="8343283" cy="5297020"/>
            <a:chOff x="733940" y="1571612"/>
            <a:chExt cx="8304318" cy="5297020"/>
          </a:xfrm>
        </p:grpSpPr>
        <p:sp>
          <p:nvSpPr>
            <p:cNvPr id="10" name="矩形 71"/>
            <p:cNvSpPr>
              <a:spLocks noChangeArrowheads="1"/>
            </p:cNvSpPr>
            <p:nvPr/>
          </p:nvSpPr>
          <p:spPr bwMode="auto">
            <a:xfrm>
              <a:off x="1709901" y="1571612"/>
              <a:ext cx="7328357" cy="492443"/>
            </a:xfrm>
            <a:prstGeom prst="rect">
              <a:avLst/>
            </a:prstGeom>
            <a:noFill/>
            <a:ln w="9525">
              <a:noFill/>
              <a:miter lim="800000"/>
              <a:headEnd/>
              <a:tailEnd/>
            </a:ln>
          </p:spPr>
          <p:txBody>
            <a:bodyPr wrap="square">
              <a:spAutoFit/>
            </a:bodyPr>
            <a:lstStyle/>
            <a:p>
              <a:pPr eaLnBrk="0" hangingPunct="0"/>
              <a:r>
                <a:rPr lang="en-US" altLang="zh-CN" sz="2600" b="1" dirty="0" smtClean="0">
                  <a:effectLst>
                    <a:outerShdw blurRad="38100" dist="38100" dir="2700000" algn="tl">
                      <a:srgbClr val="FFFFFF"/>
                    </a:outerShdw>
                  </a:effectLst>
                  <a:latin typeface="Helvetica" pitchFamily="34" charset="0"/>
                  <a:ea typeface="华文彩云" charset="0"/>
                  <a:cs typeface="Times New Roman" charset="0"/>
                </a:rPr>
                <a:t>Writing </a:t>
              </a:r>
              <a:r>
                <a:rPr lang="en-US" altLang="zh-CN" sz="2600" b="1" dirty="0">
                  <a:effectLst>
                    <a:outerShdw blurRad="38100" dist="38100" dir="2700000" algn="tl">
                      <a:srgbClr val="FFFFFF"/>
                    </a:outerShdw>
                  </a:effectLst>
                  <a:latin typeface="Helvetica" pitchFamily="34" charset="0"/>
                  <a:ea typeface="华文彩云" charset="0"/>
                  <a:cs typeface="Times New Roman" charset="0"/>
                </a:rPr>
                <a:t>a Letter to </a:t>
              </a:r>
              <a:r>
                <a:rPr lang="en-US" altLang="zh-CN" sz="2600" b="1" dirty="0" smtClean="0">
                  <a:effectLst>
                    <a:outerShdw blurRad="38100" dist="38100" dir="2700000" algn="tl">
                      <a:srgbClr val="FFFFFF"/>
                    </a:outerShdw>
                  </a:effectLst>
                  <a:latin typeface="Helvetica" pitchFamily="34" charset="0"/>
                  <a:ea typeface="华文彩云" charset="0"/>
                  <a:cs typeface="Times New Roman" charset="0"/>
                </a:rPr>
                <a:t>college students</a:t>
              </a:r>
              <a:endParaRPr lang="en-US" altLang="zh-CN" sz="2600" b="1" dirty="0">
                <a:effectLst>
                  <a:outerShdw blurRad="38100" dist="38100" dir="2700000" algn="tl">
                    <a:srgbClr val="FFFFFF"/>
                  </a:outerShdw>
                </a:effectLst>
                <a:latin typeface="Helvetica" pitchFamily="34" charset="0"/>
              </a:endParaRPr>
            </a:p>
          </p:txBody>
        </p:sp>
        <p:grpSp>
          <p:nvGrpSpPr>
            <p:cNvPr id="21" name="组合 20"/>
            <p:cNvGrpSpPr/>
            <p:nvPr/>
          </p:nvGrpSpPr>
          <p:grpSpPr>
            <a:xfrm>
              <a:off x="733940" y="1970650"/>
              <a:ext cx="7888893" cy="4897982"/>
              <a:chOff x="733940" y="1970650"/>
              <a:chExt cx="7888893" cy="4897982"/>
            </a:xfrm>
          </p:grpSpPr>
          <p:sp>
            <p:nvSpPr>
              <p:cNvPr id="14" name="圆角矩形 13"/>
              <p:cNvSpPr/>
              <p:nvPr/>
            </p:nvSpPr>
            <p:spPr>
              <a:xfrm>
                <a:off x="1283274" y="2811030"/>
                <a:ext cx="7155182" cy="3138250"/>
              </a:xfrm>
              <a:prstGeom prst="roundRect">
                <a:avLst/>
              </a:prstGeom>
              <a:noFill/>
              <a:ln>
                <a:solidFill>
                  <a:schemeClr val="accent6">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8" descr="E:\2014素材3\5374\258.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20822132">
                <a:off x="733940" y="1970650"/>
                <a:ext cx="1571625" cy="1519237"/>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3" name="文本框 2"/>
              <p:cNvSpPr txBox="1"/>
              <p:nvPr/>
            </p:nvSpPr>
            <p:spPr>
              <a:xfrm>
                <a:off x="1638796" y="2898314"/>
                <a:ext cx="6984037" cy="3970318"/>
              </a:xfrm>
              <a:prstGeom prst="rect">
                <a:avLst/>
              </a:prstGeom>
              <a:noFill/>
            </p:spPr>
            <p:txBody>
              <a:bodyPr wrap="square" rtlCol="0">
                <a:spAutoFit/>
              </a:bodyPr>
              <a:lstStyle/>
              <a:p>
                <a:pPr>
                  <a:lnSpc>
                    <a:spcPct val="150000"/>
                  </a:lnSpc>
                </a:pPr>
                <a:r>
                  <a:rPr lang="en-US" altLang="zh-CN" sz="2400" dirty="0">
                    <a:solidFill>
                      <a:srgbClr val="000000"/>
                    </a:solidFill>
                    <a:latin typeface="Helvetica" pitchFamily="34" charset="0"/>
                  </a:rPr>
                  <a:t>You may include the following points</a:t>
                </a:r>
                <a:r>
                  <a:rPr lang="en-US" altLang="zh-CN" sz="2400" dirty="0" smtClean="0">
                    <a:solidFill>
                      <a:srgbClr val="000000"/>
                    </a:solidFill>
                    <a:latin typeface="Helvetica" pitchFamily="34" charset="0"/>
                  </a:rPr>
                  <a:t>:</a:t>
                </a:r>
              </a:p>
              <a:p>
                <a:pPr>
                  <a:lnSpc>
                    <a:spcPct val="150000"/>
                  </a:lnSpc>
                  <a:buClr>
                    <a:srgbClr val="0E9D80"/>
                  </a:buClr>
                  <a:buSzPct val="100000"/>
                </a:pPr>
                <a:r>
                  <a:rPr lang="en-US" altLang="zh-CN" sz="2400" dirty="0" smtClean="0">
                    <a:solidFill>
                      <a:srgbClr val="000000"/>
                    </a:solidFill>
                    <a:latin typeface="Helvetica" pitchFamily="34" charset="0"/>
                  </a:rPr>
                  <a:t>    Your travel experiences;</a:t>
                </a:r>
              </a:p>
              <a:p>
                <a:pPr>
                  <a:lnSpc>
                    <a:spcPct val="150000"/>
                  </a:lnSpc>
                  <a:buClr>
                    <a:srgbClr val="0E9D80"/>
                  </a:buClr>
                  <a:buSzPct val="100000"/>
                </a:pPr>
                <a:r>
                  <a:rPr lang="en-US" altLang="zh-CN" sz="2400" dirty="0" smtClean="0">
                    <a:solidFill>
                      <a:srgbClr val="000000"/>
                    </a:solidFill>
                    <a:latin typeface="Helvetica" pitchFamily="34" charset="0"/>
                  </a:rPr>
                  <a:t>    Your reason for traveling;  </a:t>
                </a:r>
              </a:p>
              <a:p>
                <a:pPr>
                  <a:lnSpc>
                    <a:spcPct val="150000"/>
                  </a:lnSpc>
                  <a:buClr>
                    <a:srgbClr val="0E9D80"/>
                  </a:buClr>
                  <a:buSzPct val="100000"/>
                </a:pPr>
                <a:r>
                  <a:rPr lang="en-US" altLang="zh-CN" sz="2400" dirty="0" smtClean="0">
                    <a:solidFill>
                      <a:srgbClr val="000000"/>
                    </a:solidFill>
                    <a:latin typeface="Helvetica" pitchFamily="34" charset="0"/>
                  </a:rPr>
                  <a:t>    difficulties or problems you have encountered;</a:t>
                </a:r>
                <a:endParaRPr lang="en-US" altLang="zh-CN" sz="2400" dirty="0">
                  <a:solidFill>
                    <a:srgbClr val="000000"/>
                  </a:solidFill>
                  <a:latin typeface="Helvetica" pitchFamily="34" charset="0"/>
                </a:endParaRPr>
              </a:p>
              <a:p>
                <a:pPr>
                  <a:lnSpc>
                    <a:spcPct val="150000"/>
                  </a:lnSpc>
                  <a:buClr>
                    <a:srgbClr val="0E9D80"/>
                  </a:buClr>
                  <a:buSzPct val="80000"/>
                </a:pPr>
                <a:r>
                  <a:rPr lang="en-US" altLang="zh-CN" sz="2400" dirty="0" smtClean="0">
                    <a:solidFill>
                      <a:srgbClr val="000000"/>
                    </a:solidFill>
                    <a:latin typeface="Helvetica" pitchFamily="34" charset="0"/>
                  </a:rPr>
                  <a:t>     Your advice to college students.</a:t>
                </a:r>
                <a:endParaRPr lang="en-US" altLang="zh-CN" sz="2400" dirty="0">
                  <a:solidFill>
                    <a:srgbClr val="000000"/>
                  </a:solidFill>
                  <a:latin typeface="Helvetica" pitchFamily="34" charset="0"/>
                </a:endParaRPr>
              </a:p>
              <a:p>
                <a:pPr>
                  <a:lnSpc>
                    <a:spcPct val="150000"/>
                  </a:lnSpc>
                  <a:buClr>
                    <a:srgbClr val="0E9D80"/>
                  </a:buClr>
                  <a:buSzPct val="80000"/>
                </a:pPr>
                <a:r>
                  <a:rPr lang="en-US" altLang="zh-CN" sz="2400" dirty="0" smtClean="0">
                    <a:solidFill>
                      <a:srgbClr val="000000"/>
                    </a:solidFill>
                    <a:latin typeface="Helvetica" pitchFamily="34" charset="0"/>
                  </a:rPr>
                  <a:t>     </a:t>
                </a:r>
                <a:endParaRPr lang="zh-CN" altLang="en-US" sz="2400" dirty="0">
                  <a:solidFill>
                    <a:srgbClr val="000000"/>
                  </a:solidFill>
                  <a:latin typeface="Helvetica" pitchFamily="34" charset="0"/>
                </a:endParaRPr>
              </a:p>
              <a:p>
                <a:pPr>
                  <a:lnSpc>
                    <a:spcPct val="150000"/>
                  </a:lnSpc>
                  <a:buClr>
                    <a:srgbClr val="0E9D80"/>
                  </a:buClr>
                  <a:buSzPct val="80000"/>
                </a:pPr>
                <a:r>
                  <a:rPr lang="en-US" altLang="zh-CN" sz="2400" dirty="0" smtClean="0">
                    <a:solidFill>
                      <a:srgbClr val="000000"/>
                    </a:solidFill>
                    <a:latin typeface="Helvetica" pitchFamily="34" charset="0"/>
                  </a:rPr>
                  <a:t>     </a:t>
                </a:r>
                <a:endParaRPr lang="zh-CN" altLang="en-US" sz="2400" dirty="0">
                  <a:solidFill>
                    <a:srgbClr val="000000"/>
                  </a:solidFill>
                  <a:latin typeface="Helvetica" pitchFamily="34" charset="0"/>
                </a:endParaRPr>
              </a:p>
            </p:txBody>
          </p:sp>
        </p:grpSp>
      </p:grpSp>
      <p:sp>
        <p:nvSpPr>
          <p:cNvPr id="15" name="椭圆 14"/>
          <p:cNvSpPr/>
          <p:nvPr/>
        </p:nvSpPr>
        <p:spPr>
          <a:xfrm>
            <a:off x="1785918" y="3748289"/>
            <a:ext cx="144016" cy="65699"/>
          </a:xfrm>
          <a:prstGeom prst="ellipse">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a:p>
        </p:txBody>
      </p:sp>
      <p:sp>
        <p:nvSpPr>
          <p:cNvPr id="16" name="椭圆 15"/>
          <p:cNvSpPr/>
          <p:nvPr/>
        </p:nvSpPr>
        <p:spPr>
          <a:xfrm>
            <a:off x="1785918" y="4293096"/>
            <a:ext cx="144016" cy="65699"/>
          </a:xfrm>
          <a:prstGeom prst="ellipse">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a:p>
        </p:txBody>
      </p:sp>
      <p:sp>
        <p:nvSpPr>
          <p:cNvPr id="17" name="椭圆 16"/>
          <p:cNvSpPr/>
          <p:nvPr/>
        </p:nvSpPr>
        <p:spPr>
          <a:xfrm>
            <a:off x="1785918" y="4869160"/>
            <a:ext cx="144016" cy="65699"/>
          </a:xfrm>
          <a:prstGeom prst="ellipse">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a:p>
        </p:txBody>
      </p:sp>
      <p:sp>
        <p:nvSpPr>
          <p:cNvPr id="18" name="椭圆 17"/>
          <p:cNvSpPr/>
          <p:nvPr/>
        </p:nvSpPr>
        <p:spPr>
          <a:xfrm>
            <a:off x="1785918" y="5445224"/>
            <a:ext cx="144016" cy="65699"/>
          </a:xfrm>
          <a:prstGeom prst="ellipse">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a:p>
        </p:txBody>
      </p:sp>
      <p:grpSp>
        <p:nvGrpSpPr>
          <p:cNvPr id="19" name="组合 18"/>
          <p:cNvGrpSpPr/>
          <p:nvPr/>
        </p:nvGrpSpPr>
        <p:grpSpPr>
          <a:xfrm>
            <a:off x="-32" y="-24"/>
            <a:ext cx="3801649" cy="960548"/>
            <a:chOff x="0" y="5224"/>
            <a:chExt cx="3801649" cy="960548"/>
          </a:xfrm>
        </p:grpSpPr>
        <p:pic>
          <p:nvPicPr>
            <p:cNvPr id="20" name="Picture 2"/>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6611" r="14325"/>
            <a:stretch/>
          </p:blipFill>
          <p:spPr bwMode="auto">
            <a:xfrm rot="10800000">
              <a:off x="0" y="5224"/>
              <a:ext cx="3801649" cy="960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304749" y="428604"/>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Letter Writing</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p14="http://schemas.microsoft.com/office/powerpoint/2010/main" xmlns="" val="40821734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76808" y="1928802"/>
            <a:ext cx="3600450" cy="64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4" name="组合 13"/>
          <p:cNvGrpSpPr/>
          <p:nvPr/>
        </p:nvGrpSpPr>
        <p:grpSpPr>
          <a:xfrm>
            <a:off x="148156" y="964812"/>
            <a:ext cx="8638686" cy="5536022"/>
            <a:chOff x="148156" y="964812"/>
            <a:chExt cx="8638686" cy="5536022"/>
          </a:xfrm>
        </p:grpSpPr>
        <p:sp>
          <p:nvSpPr>
            <p:cNvPr id="2" name="矩形 1"/>
            <p:cNvSpPr/>
            <p:nvPr/>
          </p:nvSpPr>
          <p:spPr>
            <a:xfrm>
              <a:off x="377557" y="1916832"/>
              <a:ext cx="8409285" cy="45840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9"/>
            <p:cNvSpPr>
              <a:spLocks noChangeArrowheads="1"/>
            </p:cNvSpPr>
            <p:nvPr/>
          </p:nvSpPr>
          <p:spPr bwMode="auto">
            <a:xfrm>
              <a:off x="2042966" y="964812"/>
              <a:ext cx="5815182" cy="892552"/>
            </a:xfrm>
            <a:prstGeom prst="rect">
              <a:avLst/>
            </a:prstGeom>
            <a:noFill/>
            <a:ln w="9525">
              <a:noFill/>
              <a:miter lim="800000"/>
              <a:headEnd/>
              <a:tailEnd/>
            </a:ln>
            <a:effectLst>
              <a:prstShdw prst="shdw11">
                <a:schemeClr val="accent1">
                  <a:gamma/>
                  <a:shade val="60000"/>
                  <a:invGamma/>
                  <a:alpha val="50000"/>
                </a:schemeClr>
              </a:prstShdw>
            </a:effectLst>
          </p:spPr>
          <p:txBody>
            <a:bodyPr wrap="square" anchor="ctr">
              <a:spAutoFit/>
            </a:bodyPr>
            <a:lstStyle/>
            <a:p>
              <a:pPr algn="ctr" eaLnBrk="0" hangingPunct="0">
                <a:defRPr/>
              </a:pPr>
              <a:r>
                <a:rPr lang="en-US" altLang="zh-CN" sz="2600" b="1" dirty="0" smtClean="0">
                  <a:effectLst>
                    <a:outerShdw blurRad="38100" dist="38100" dir="2700000" algn="tl">
                      <a:srgbClr val="FFFFFF"/>
                    </a:outerShdw>
                  </a:effectLst>
                  <a:latin typeface="Helvetica" pitchFamily="34" charset="0"/>
                  <a:ea typeface="华文彩云" charset="0"/>
                  <a:cs typeface="Times New Roman" charset="0"/>
                </a:rPr>
                <a:t>You may use the following expressions in your writing.</a:t>
              </a:r>
              <a:endParaRPr lang="en-US" altLang="zh-CN" sz="2600" b="1" dirty="0">
                <a:effectLst>
                  <a:outerShdw blurRad="38100" dist="38100" dir="2700000" algn="tl">
                    <a:srgbClr val="FFFFFF"/>
                  </a:outerShdw>
                </a:effectLst>
                <a:latin typeface="Helvetica" pitchFamily="34" charset="0"/>
                <a:ea typeface="华文彩云" charset="0"/>
                <a:cs typeface="Times New Roman" charset="0"/>
              </a:endParaRPr>
            </a:p>
          </p:txBody>
        </p:sp>
        <p:pic>
          <p:nvPicPr>
            <p:cNvPr id="11" name="Picture 18" descr="E:\2014素材3\5374\258.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20822132">
              <a:off x="148156" y="1142335"/>
              <a:ext cx="1746652" cy="1519237"/>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5121" name="Rectangle 1"/>
            <p:cNvSpPr>
              <a:spLocks noChangeArrowheads="1"/>
            </p:cNvSpPr>
            <p:nvPr/>
          </p:nvSpPr>
          <p:spPr bwMode="auto">
            <a:xfrm>
              <a:off x="714348" y="2714620"/>
              <a:ext cx="8072494"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indent="0" fontAlgn="base">
                <a:lnSpc>
                  <a:spcPct val="150000"/>
                </a:lnSpc>
                <a:spcBef>
                  <a:spcPct val="0"/>
                </a:spcBef>
                <a:spcAft>
                  <a:spcPct val="0"/>
                </a:spcAft>
                <a:buClrTx/>
                <a:buSzTx/>
                <a:buFontTx/>
                <a:buNone/>
                <a:tabLst/>
              </a:pPr>
              <a:r>
                <a:rPr lang="en-US" altLang="zh-CN" sz="2400" dirty="0" smtClean="0">
                  <a:solidFill>
                    <a:srgbClr val="000000"/>
                  </a:solidFill>
                  <a:latin typeface="Helvetica" pitchFamily="34" charset="0"/>
                </a:rPr>
                <a:t>The thrill of being someplace new </a:t>
              </a:r>
            </a:p>
            <a:p>
              <a:pPr marR="0" lvl="0" indent="0" fontAlgn="base">
                <a:lnSpc>
                  <a:spcPct val="150000"/>
                </a:lnSpc>
                <a:spcBef>
                  <a:spcPct val="0"/>
                </a:spcBef>
                <a:spcAft>
                  <a:spcPct val="0"/>
                </a:spcAft>
                <a:buClrTx/>
                <a:buSzTx/>
                <a:buFontTx/>
                <a:buNone/>
                <a:tabLst/>
              </a:pPr>
              <a:r>
                <a:rPr lang="en-US" altLang="zh-CN" sz="2400" dirty="0" smtClean="0">
                  <a:solidFill>
                    <a:srgbClr val="000000"/>
                  </a:solidFill>
                  <a:latin typeface="Helvetica" pitchFamily="34" charset="0"/>
                </a:rPr>
                <a:t>To endows </a:t>
              </a:r>
              <a:r>
                <a:rPr lang="en-US" altLang="zh-CN" sz="2400" dirty="0" err="1" smtClean="0">
                  <a:solidFill>
                    <a:srgbClr val="000000"/>
                  </a:solidFill>
                  <a:latin typeface="Helvetica" pitchFamily="34" charset="0"/>
                </a:rPr>
                <a:t>sb</a:t>
              </a:r>
              <a:r>
                <a:rPr lang="en-US" altLang="zh-CN" sz="2400" dirty="0" smtClean="0">
                  <a:solidFill>
                    <a:srgbClr val="000000"/>
                  </a:solidFill>
                  <a:latin typeface="Helvetica" pitchFamily="34" charset="0"/>
                </a:rPr>
                <a:t>. with a valuable open-mindedness </a:t>
              </a:r>
            </a:p>
            <a:p>
              <a:pPr marR="0" lvl="0" indent="0" fontAlgn="base">
                <a:lnSpc>
                  <a:spcPct val="150000"/>
                </a:lnSpc>
                <a:spcBef>
                  <a:spcPct val="0"/>
                </a:spcBef>
                <a:spcAft>
                  <a:spcPct val="0"/>
                </a:spcAft>
                <a:buClrTx/>
                <a:buSzTx/>
                <a:buFontTx/>
                <a:buNone/>
                <a:tabLst/>
              </a:pPr>
              <a:r>
                <a:rPr lang="en-US" altLang="zh-CN" sz="2400" dirty="0" smtClean="0">
                  <a:solidFill>
                    <a:srgbClr val="000000"/>
                  </a:solidFill>
                  <a:latin typeface="Helvetica" pitchFamily="34" charset="0"/>
                </a:rPr>
                <a:t>The downside of not-so-pleasant experiences; </a:t>
              </a:r>
            </a:p>
            <a:p>
              <a:pPr marR="0" lvl="0" indent="0" fontAlgn="base">
                <a:lnSpc>
                  <a:spcPct val="150000"/>
                </a:lnSpc>
                <a:spcBef>
                  <a:spcPct val="0"/>
                </a:spcBef>
                <a:spcAft>
                  <a:spcPct val="0"/>
                </a:spcAft>
                <a:buClrTx/>
                <a:buSzTx/>
                <a:buFontTx/>
                <a:buNone/>
                <a:tabLst/>
              </a:pPr>
              <a:r>
                <a:rPr lang="en-US" altLang="zh-CN" sz="2400" dirty="0" smtClean="0">
                  <a:solidFill>
                    <a:srgbClr val="000000"/>
                  </a:solidFill>
                  <a:latin typeface="Helvetica" pitchFamily="34" charset="0"/>
                </a:rPr>
                <a:t>To have credible insights into.;</a:t>
              </a:r>
            </a:p>
            <a:p>
              <a:pPr marR="0" lvl="0" indent="0" fontAlgn="base">
                <a:lnSpc>
                  <a:spcPct val="150000"/>
                </a:lnSpc>
                <a:spcBef>
                  <a:spcPct val="0"/>
                </a:spcBef>
                <a:spcAft>
                  <a:spcPct val="0"/>
                </a:spcAft>
                <a:buClrTx/>
                <a:buSzTx/>
                <a:buFontTx/>
                <a:buNone/>
                <a:tabLst/>
              </a:pPr>
              <a:r>
                <a:rPr lang="en-US" altLang="zh-CN" sz="2400" dirty="0" smtClean="0">
                  <a:solidFill>
                    <a:srgbClr val="000000"/>
                  </a:solidFill>
                  <a:latin typeface="Helvetica" pitchFamily="34" charset="0"/>
                </a:rPr>
                <a:t>To endanger oneself by throwing caution to the wind;</a:t>
              </a:r>
            </a:p>
            <a:p>
              <a:pPr marR="0" lvl="0" indent="0" fontAlgn="base">
                <a:lnSpc>
                  <a:spcPct val="150000"/>
                </a:lnSpc>
                <a:spcBef>
                  <a:spcPct val="0"/>
                </a:spcBef>
                <a:spcAft>
                  <a:spcPct val="0"/>
                </a:spcAft>
                <a:buClrTx/>
                <a:buSzTx/>
                <a:buFontTx/>
                <a:buNone/>
                <a:tabLst/>
              </a:pPr>
              <a:r>
                <a:rPr lang="en-US" altLang="zh-CN" sz="2400" dirty="0" smtClean="0">
                  <a:solidFill>
                    <a:srgbClr val="000000"/>
                  </a:solidFill>
                  <a:latin typeface="Helvetica" pitchFamily="34" charset="0"/>
                </a:rPr>
                <a:t>Once you do </a:t>
              </a:r>
              <a:r>
                <a:rPr lang="en-US" altLang="zh-CN" sz="2400" dirty="0" err="1" smtClean="0">
                  <a:solidFill>
                    <a:srgbClr val="000000"/>
                  </a:solidFill>
                  <a:latin typeface="Helvetica" pitchFamily="34" charset="0"/>
                </a:rPr>
                <a:t>sth</a:t>
              </a:r>
              <a:r>
                <a:rPr lang="en-US" altLang="zh-CN" sz="2400" dirty="0" smtClean="0">
                  <a:solidFill>
                    <a:srgbClr val="000000"/>
                  </a:solidFill>
                  <a:latin typeface="Helvetica" pitchFamily="34" charset="0"/>
                </a:rPr>
                <a:t>., you’ll be amazed at...</a:t>
              </a:r>
            </a:p>
          </p:txBody>
        </p:sp>
      </p:grpSp>
      <p:grpSp>
        <p:nvGrpSpPr>
          <p:cNvPr id="12" name="组合 11"/>
          <p:cNvGrpSpPr/>
          <p:nvPr/>
        </p:nvGrpSpPr>
        <p:grpSpPr>
          <a:xfrm>
            <a:off x="-32" y="-24"/>
            <a:ext cx="3801649" cy="960548"/>
            <a:chOff x="0" y="5224"/>
            <a:chExt cx="3801649" cy="960548"/>
          </a:xfrm>
        </p:grpSpPr>
        <p:pic>
          <p:nvPicPr>
            <p:cNvPr id="16" name="Picture 2"/>
            <p:cNvPicPr>
              <a:picLocks noChangeAspect="1" noChangeArrowheads="1"/>
            </p:cNvPicPr>
            <p:nvPr/>
          </p:nvPicPr>
          <p:blipFill rotWithShape="1">
            <a:blip r:embed="rId5">
              <a:extLst>
                <a:ext uri="{28A0092B-C50C-407E-A947-70E740481C1C}">
                  <a14:useLocalDpi xmlns="" xmlns:a14="http://schemas.microsoft.com/office/drawing/2010/main" val="0"/>
                </a:ext>
              </a:extLst>
            </a:blip>
            <a:srcRect l="-6611" r="14325"/>
            <a:stretch/>
          </p:blipFill>
          <p:spPr bwMode="auto">
            <a:xfrm rot="10800000">
              <a:off x="0" y="5224"/>
              <a:ext cx="3801649" cy="960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04749" y="428604"/>
              <a:ext cx="3481433"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Letter Writing</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p14="http://schemas.microsoft.com/office/powerpoint/2010/main" xmlns="" val="33248538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sps47-8285m.jpg"/>
          <p:cNvPicPr>
            <a:picLocks noChangeAspect="1"/>
          </p:cNvPicPr>
          <p:nvPr/>
        </p:nvPicPr>
        <p:blipFill>
          <a:blip r:embed="rId2" cstate="print"/>
          <a:stretch>
            <a:fillRect/>
          </a:stretch>
        </p:blipFill>
        <p:spPr>
          <a:xfrm>
            <a:off x="6286511" y="1655806"/>
            <a:ext cx="2643177" cy="191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Corbis-42-50540238.jpg"/>
          <p:cNvPicPr>
            <a:picLocks noChangeAspect="1"/>
          </p:cNvPicPr>
          <p:nvPr/>
        </p:nvPicPr>
        <p:blipFill>
          <a:blip r:embed="rId3" cstate="print"/>
          <a:stretch>
            <a:fillRect/>
          </a:stretch>
        </p:blipFill>
        <p:spPr>
          <a:xfrm>
            <a:off x="3286116" y="1655806"/>
            <a:ext cx="2786082" cy="191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p:cNvSpPr/>
          <p:nvPr/>
        </p:nvSpPr>
        <p:spPr>
          <a:xfrm>
            <a:off x="0" y="6308725"/>
            <a:ext cx="9144000" cy="549275"/>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Rectangle 6"/>
          <p:cNvSpPr>
            <a:spLocks noChangeArrowheads="1"/>
          </p:cNvSpPr>
          <p:nvPr/>
        </p:nvSpPr>
        <p:spPr bwMode="auto">
          <a:xfrm>
            <a:off x="3059113" y="4437063"/>
            <a:ext cx="4140200" cy="101600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en-US" altLang="zh-CN" sz="6000" dirty="0">
                <a:solidFill>
                  <a:srgbClr val="FF6600"/>
                </a:solidFill>
                <a:effectLst>
                  <a:outerShdw blurRad="38100" dist="38100" dir="2700000" algn="tl">
                    <a:srgbClr val="000000">
                      <a:alpha val="43137"/>
                    </a:srgbClr>
                  </a:outerShdw>
                </a:effectLst>
                <a:latin typeface="Cooper Black" pitchFamily="18" charset="0"/>
                <a:ea typeface="+mn-ea"/>
              </a:rPr>
              <a:t>The end</a:t>
            </a:r>
          </a:p>
        </p:txBody>
      </p:sp>
      <p:pic>
        <p:nvPicPr>
          <p:cNvPr id="14" name="图片 13" descr="mf700-00452559.tif"/>
          <p:cNvPicPr>
            <a:picLocks noChangeAspect="1"/>
          </p:cNvPicPr>
          <p:nvPr/>
        </p:nvPicPr>
        <p:blipFill>
          <a:blip r:embed="rId4" cstate="print"/>
          <a:stretch>
            <a:fillRect/>
          </a:stretch>
        </p:blipFill>
        <p:spPr>
          <a:xfrm>
            <a:off x="162073" y="1649469"/>
            <a:ext cx="2886581" cy="1923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3" name="组合 12"/>
          <p:cNvGrpSpPr/>
          <p:nvPr/>
        </p:nvGrpSpPr>
        <p:grpSpPr>
          <a:xfrm>
            <a:off x="0" y="0"/>
            <a:ext cx="9144064" cy="1142984"/>
            <a:chOff x="-32" y="0"/>
            <a:chExt cx="9144064" cy="1142984"/>
          </a:xfrm>
        </p:grpSpPr>
        <p:sp>
          <p:nvSpPr>
            <p:cNvPr id="15" name="Rectangle 10"/>
            <p:cNvSpPr/>
            <p:nvPr/>
          </p:nvSpPr>
          <p:spPr>
            <a:xfrm>
              <a:off x="-32"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17" name="TextBox 16"/>
            <p:cNvSpPr txBox="1"/>
            <p:nvPr/>
          </p:nvSpPr>
          <p:spPr>
            <a:xfrm>
              <a:off x="785786" y="0"/>
              <a:ext cx="762000" cy="707886"/>
            </a:xfrm>
            <a:prstGeom prst="rect">
              <a:avLst/>
            </a:prstGeom>
            <a:noFill/>
          </p:spPr>
          <p:txBody>
            <a:bodyPr wrap="square" rtlCol="0">
              <a:spAutoFit/>
            </a:bodyPr>
            <a:lstStyle/>
            <a:p>
              <a:r>
                <a:rPr lang="en-US" altLang="zh-CN" sz="4000" b="1" i="1" dirty="0" smtClean="0">
                  <a:latin typeface="Helvetica" pitchFamily="34" charset="0"/>
                  <a:ea typeface="Arial Unicode MS" pitchFamily="34" charset="-122"/>
                  <a:cs typeface="Helvetica Neue"/>
                </a:rPr>
                <a:t>B</a:t>
              </a:r>
              <a:endParaRPr lang="en-US" altLang="zh-CN" sz="4000" b="1" i="1" dirty="0">
                <a:latin typeface="Helvetica" pitchFamily="34" charset="0"/>
                <a:ea typeface="Arial Unicode MS" pitchFamily="34" charset="-122"/>
                <a:cs typeface="Helvetica Neue"/>
              </a:endParaRPr>
            </a:p>
          </p:txBody>
        </p:sp>
        <p:sp>
          <p:nvSpPr>
            <p:cNvPr id="18" name="Isosceles Triangle 15"/>
            <p:cNvSpPr/>
            <p:nvPr/>
          </p:nvSpPr>
          <p:spPr>
            <a:xfrm flipV="1">
              <a:off x="1285852" y="3810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1450387" y="127321"/>
              <a:ext cx="7693645" cy="1015663"/>
            </a:xfrm>
            <a:prstGeom prst="rect">
              <a:avLst/>
            </a:prstGeom>
            <a:noFill/>
          </p:spPr>
          <p:txBody>
            <a:bodyPr wrap="none" rtlCol="0">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800" dirty="0" smtClean="0">
                  <a:effectLst>
                    <a:glow rad="101600">
                      <a:schemeClr val="tx1">
                        <a:alpha val="60000"/>
                      </a:schemeClr>
                    </a:glow>
                    <a:outerShdw blurRad="38100" dist="38100" dir="2700000" algn="tl">
                      <a:srgbClr val="000000">
                        <a:alpha val="43137"/>
                      </a:srgbClr>
                    </a:outerShdw>
                  </a:effectLst>
                </a:rPr>
                <a:t>Traveling solo—A blessing overall!</a:t>
              </a:r>
            </a:p>
            <a:p>
              <a:endParaRPr lang="en-US" sz="3200" dirty="0">
                <a:effectLst>
                  <a:glow rad="101600">
                    <a:schemeClr val="tx1">
                      <a:alpha val="60000"/>
                    </a:schemeClr>
                  </a:glow>
                  <a:outerShdw blurRad="38100" dist="38100" dir="2700000" algn="tl">
                    <a:srgbClr val="000000">
                      <a:alpha val="43137"/>
                    </a:srgbClr>
                  </a:outerShdw>
                </a:effectLst>
              </a:endParaRPr>
            </a:p>
          </p:txBody>
        </p:sp>
        <p:sp>
          <p:nvSpPr>
            <p:cNvPr id="22" name="TextBox 21"/>
            <p:cNvSpPr txBox="1"/>
            <p:nvPr/>
          </p:nvSpPr>
          <p:spPr>
            <a:xfrm>
              <a:off x="-32" y="232926"/>
              <a:ext cx="1018227" cy="369332"/>
            </a:xfrm>
            <a:prstGeom prst="rect">
              <a:avLst/>
            </a:prstGeom>
            <a:noFill/>
          </p:spPr>
          <p:txBody>
            <a:bodyPr wrap="none" rtlCol="0">
              <a:spAutoFit/>
            </a:bodyPr>
            <a:lstStyle/>
            <a:p>
              <a:r>
                <a:rPr lang="en-US" b="1" i="1" dirty="0" smtClean="0">
                  <a:latin typeface="Helvetica" pitchFamily="34" charset="0"/>
                  <a:cs typeface="Helvetica Neue"/>
                </a:rPr>
                <a:t>Section</a:t>
              </a:r>
              <a:endParaRPr lang="en-US" b="1" i="1" dirty="0">
                <a:latin typeface="Helvetica" pitchFamily="34" charset="0"/>
                <a:cs typeface="Helvetica Neue"/>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0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9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7034</TotalTime>
  <Words>5649</Words>
  <Application>Microsoft Office PowerPoint</Application>
  <PresentationFormat>全屏显示(4:3)</PresentationFormat>
  <Paragraphs>666</Paragraphs>
  <Slides>98</Slides>
  <Notes>64</Notes>
  <HiddenSlides>0</HiddenSlides>
  <MMClips>2</MMClips>
  <ScaleCrop>false</ScaleCrop>
  <HeadingPairs>
    <vt:vector size="4" baseType="variant">
      <vt:variant>
        <vt:lpstr>主题</vt:lpstr>
      </vt:variant>
      <vt:variant>
        <vt:i4>10</vt:i4>
      </vt:variant>
      <vt:variant>
        <vt:lpstr>幻灯片标题</vt:lpstr>
      </vt:variant>
      <vt:variant>
        <vt:i4>98</vt:i4>
      </vt:variant>
    </vt:vector>
  </HeadingPairs>
  <TitlesOfParts>
    <vt:vector size="108" baseType="lpstr">
      <vt:lpstr>Office 主题</vt:lpstr>
      <vt:lpstr>1_Office 主题</vt:lpstr>
      <vt:lpstr>2_Office 主题</vt:lpstr>
      <vt:lpstr>3_Office 主题</vt:lpstr>
      <vt:lpstr>4_Office 主题</vt:lpstr>
      <vt:lpstr>5_Office 主题</vt:lpstr>
      <vt:lpstr>7_Office 主题</vt:lpstr>
      <vt:lpstr>8_Office 主题</vt:lpstr>
      <vt:lpstr>9_Office 主题</vt:lpstr>
      <vt:lpstr>10_Office 主题</vt:lpstr>
      <vt:lpstr>Section B </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    </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yj wang</cp:lastModifiedBy>
  <cp:revision>606</cp:revision>
  <dcterms:modified xsi:type="dcterms:W3CDTF">2017-04-17T00:47:12Z</dcterms:modified>
</cp:coreProperties>
</file>